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1" Type="http://schemas.openxmlformats.org/officeDocument/2006/relationships/slide" Target="slides/slide16.xml"/><Relationship Id="rId3" Type="http://schemas.openxmlformats.org/officeDocument/2006/relationships/presProps" Target="presProps.xml"/><Relationship Id="rId25" Type="http://schemas.openxmlformats.org/officeDocument/2006/relationships/slide" Target="slides/slide20.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0" Type="http://schemas.openxmlformats.org/officeDocument/2006/relationships/slide" Target="slides/slide15.xml"/><Relationship Id="rId2" Type="http://schemas.openxmlformats.org/officeDocument/2006/relationships/viewProps" Target="viewProps.xml"/><Relationship Id="rId16" Type="http://schemas.openxmlformats.org/officeDocument/2006/relationships/slide" Target="slides/slide11.xml"/><Relationship Id="rId29" Type="http://schemas.openxmlformats.org/officeDocument/2006/relationships/customXml" Target="../customXml/item2.xml"/><Relationship Id="rId24" Type="http://schemas.openxmlformats.org/officeDocument/2006/relationships/slide" Target="slides/slide19.xml"/><Relationship Id="rId1" Type="http://schemas.openxmlformats.org/officeDocument/2006/relationships/theme" Target="theme/theme2.xml"/><Relationship Id="rId6" Type="http://schemas.openxmlformats.org/officeDocument/2006/relationships/slide" Target="slides/slide1.xml"/><Relationship Id="rId11" Type="http://schemas.openxmlformats.org/officeDocument/2006/relationships/slide" Target="slides/slide6.xml"/><Relationship Id="rId23" Type="http://schemas.openxmlformats.org/officeDocument/2006/relationships/slide" Target="slides/slide18.xml"/><Relationship Id="rId5" Type="http://schemas.openxmlformats.org/officeDocument/2006/relationships/notesMaster" Target="notesMasters/notesMaster1.xml"/><Relationship Id="rId15" Type="http://schemas.openxmlformats.org/officeDocument/2006/relationships/slide" Target="slides/slide10.xml"/><Relationship Id="rId28" Type="http://schemas.openxmlformats.org/officeDocument/2006/relationships/customXml" Target="../customXml/item1.xml"/><Relationship Id="rId10" Type="http://schemas.openxmlformats.org/officeDocument/2006/relationships/slide" Target="slides/slide5.xml"/><Relationship Id="rId19" Type="http://schemas.openxmlformats.org/officeDocument/2006/relationships/slide" Target="slides/slide14.xml"/><Relationship Id="rId22" Type="http://schemas.openxmlformats.org/officeDocument/2006/relationships/slide" Target="slides/slide17.xml"/><Relationship Id="rId4" Type="http://schemas.openxmlformats.org/officeDocument/2006/relationships/slideMaster" Target="slideMasters/slideMaster1.xml"/><Relationship Id="rId9" Type="http://schemas.openxmlformats.org/officeDocument/2006/relationships/slide" Target="slides/slide4.xml"/><Relationship Id="rId27" Type="http://schemas.openxmlformats.org/officeDocument/2006/relationships/slide" Target="slides/slide22.xml"/><Relationship Id="rId14" Type="http://schemas.openxmlformats.org/officeDocument/2006/relationships/slide" Target="slides/slide9.xml"/><Relationship Id="rId30"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8b20bed4e5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8b20bed4e5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8b20bed4e5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8b20bed4e5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8b20bed4e5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8b20bed4e5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8b20bed4e5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8b20bed4e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8b20bed4e5_0_2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8b20bed4e5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About a decade ago, Max Teplitski noticed something about the students he had been teaching online: They tended to collaborate, often asking and answering one another's questions.</a:t>
            </a:r>
            <a:endParaRPr/>
          </a:p>
          <a:p>
            <a:pPr indent="0" lvl="0" marL="0" rtl="0" algn="l">
              <a:lnSpc>
                <a:spcPct val="115000"/>
              </a:lnSpc>
              <a:spcBef>
                <a:spcPts val="1200"/>
              </a:spcBef>
              <a:spcAft>
                <a:spcPts val="0"/>
              </a:spcAft>
              <a:buNone/>
            </a:pPr>
            <a:r>
              <a:rPr lang="en"/>
              <a:t>"They have a hive mind," he said. "I thought, Why not capitalize on that?"</a:t>
            </a:r>
            <a:endParaRPr/>
          </a:p>
          <a:p>
            <a:pPr indent="0" lvl="0" marL="0" rtl="0" algn="l">
              <a:lnSpc>
                <a:spcPct val="115000"/>
              </a:lnSpc>
              <a:spcBef>
                <a:spcPts val="1200"/>
              </a:spcBef>
              <a:spcAft>
                <a:spcPts val="0"/>
              </a:spcAft>
              <a:buNone/>
            </a:pPr>
            <a:r>
              <a:rPr lang="en"/>
              <a:t>So here's what Teplitski, who was then a professor of soil and water science at the University of Florida, did with students in "Ecology of Waterborne Pathogens," a blended, online and in-person course offered chiefly as an elective for biology majors.</a:t>
            </a:r>
            <a:endParaRPr/>
          </a:p>
          <a:p>
            <a:pPr indent="0" lvl="0" marL="0" rtl="0" algn="l">
              <a:lnSpc>
                <a:spcPct val="115000"/>
              </a:lnSpc>
              <a:spcBef>
                <a:spcPts val="1200"/>
              </a:spcBef>
              <a:spcAft>
                <a:spcPts val="0"/>
              </a:spcAft>
              <a:buNone/>
            </a:pPr>
            <a:r>
              <a:rPr lang="en"/>
              <a:t>He asked each of them to write about 20 to 25 of their own multiple-choice questions, usually with four possible answers, before the second of two exams that semester (one year, they did it between the second and third exams). They could ask Teplitski and his teaching assistant for feedback along the way.</a:t>
            </a:r>
            <a:endParaRPr/>
          </a:p>
          <a:p>
            <a:pPr indent="0" lvl="0" marL="0" rtl="0" algn="l">
              <a:spcBef>
                <a:spcPts val="12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8b20bed4e5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8b20bed4e5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8b20bed4e5_0_3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8b20bed4e5_0_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8b20bed4e5_0_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8b20bed4e5_0_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8b20bed4e5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8b20bed4e5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8b20bed4e5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8b20bed4e5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 a placeholder for Prayat’s stuff</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8b31e50ab5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8b31e50ab5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8b31e50ab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b31e50ab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8b31e50ab5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8b31e50ab5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8b31e50b5a_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8b31e50b5a_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8b31e50b5a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8b31e50b5a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8bb2056be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8bb2056b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8bb2056be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8bb2056be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8b31e50ab5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8b31e50ab5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8bca736e32_1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bca736e32_1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bb2056be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bb2056be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8b20bed4e5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8b20bed4e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Goal: Students should be able to apply l’Hopital’s Rule to evaluate indeterminate limits of the appropriate form.</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8b20bed4e5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8b20bed4e5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Goal:  The student must know that to get the price for the Monopolist, they need to plug the quantity Q into the demand equation.</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rt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13000"/>
              <a:buNone/>
              <a:defRPr sz="13000">
                <a:solidFill>
                  <a:schemeClr val="accent5"/>
                </a:solidFill>
              </a:defRPr>
            </a:lvl1pPr>
            <a:lvl2pPr lvl="1" rtl="0" algn="ctr">
              <a:spcBef>
                <a:spcPts val="0"/>
              </a:spcBef>
              <a:spcAft>
                <a:spcPts val="0"/>
              </a:spcAft>
              <a:buClr>
                <a:schemeClr val="accent5"/>
              </a:buClr>
              <a:buSzPts val="13000"/>
              <a:buNone/>
              <a:defRPr sz="13000">
                <a:solidFill>
                  <a:schemeClr val="accent5"/>
                </a:solidFill>
              </a:defRPr>
            </a:lvl2pPr>
            <a:lvl3pPr lvl="2" rtl="0" algn="ctr">
              <a:spcBef>
                <a:spcPts val="0"/>
              </a:spcBef>
              <a:spcAft>
                <a:spcPts val="0"/>
              </a:spcAft>
              <a:buClr>
                <a:schemeClr val="accent5"/>
              </a:buClr>
              <a:buSzPts val="13000"/>
              <a:buNone/>
              <a:defRPr sz="13000">
                <a:solidFill>
                  <a:schemeClr val="accent5"/>
                </a:solidFill>
              </a:defRPr>
            </a:lvl3pPr>
            <a:lvl4pPr lvl="3" rtl="0" algn="ctr">
              <a:spcBef>
                <a:spcPts val="0"/>
              </a:spcBef>
              <a:spcAft>
                <a:spcPts val="0"/>
              </a:spcAft>
              <a:buClr>
                <a:schemeClr val="accent5"/>
              </a:buClr>
              <a:buSzPts val="13000"/>
              <a:buNone/>
              <a:defRPr sz="13000">
                <a:solidFill>
                  <a:schemeClr val="accent5"/>
                </a:solidFill>
              </a:defRPr>
            </a:lvl4pPr>
            <a:lvl5pPr lvl="4" rtl="0" algn="ctr">
              <a:spcBef>
                <a:spcPts val="0"/>
              </a:spcBef>
              <a:spcAft>
                <a:spcPts val="0"/>
              </a:spcAft>
              <a:buClr>
                <a:schemeClr val="accent5"/>
              </a:buClr>
              <a:buSzPts val="13000"/>
              <a:buNone/>
              <a:defRPr sz="13000">
                <a:solidFill>
                  <a:schemeClr val="accent5"/>
                </a:solidFill>
              </a:defRPr>
            </a:lvl5pPr>
            <a:lvl6pPr lvl="5" rtl="0" algn="ctr">
              <a:spcBef>
                <a:spcPts val="0"/>
              </a:spcBef>
              <a:spcAft>
                <a:spcPts val="0"/>
              </a:spcAft>
              <a:buClr>
                <a:schemeClr val="accent5"/>
              </a:buClr>
              <a:buSzPts val="13000"/>
              <a:buNone/>
              <a:defRPr sz="13000">
                <a:solidFill>
                  <a:schemeClr val="accent5"/>
                </a:solidFill>
              </a:defRPr>
            </a:lvl6pPr>
            <a:lvl7pPr lvl="6" rtl="0" algn="ctr">
              <a:spcBef>
                <a:spcPts val="0"/>
              </a:spcBef>
              <a:spcAft>
                <a:spcPts val="0"/>
              </a:spcAft>
              <a:buClr>
                <a:schemeClr val="accent5"/>
              </a:buClr>
              <a:buSzPts val="13000"/>
              <a:buNone/>
              <a:defRPr sz="13000">
                <a:solidFill>
                  <a:schemeClr val="accent5"/>
                </a:solidFill>
              </a:defRPr>
            </a:lvl7pPr>
            <a:lvl8pPr lvl="7" rtl="0" algn="ctr">
              <a:spcBef>
                <a:spcPts val="0"/>
              </a:spcBef>
              <a:spcAft>
                <a:spcPts val="0"/>
              </a:spcAft>
              <a:buClr>
                <a:schemeClr val="accent5"/>
              </a:buClr>
              <a:buSzPts val="13000"/>
              <a:buNone/>
              <a:defRPr sz="13000">
                <a:solidFill>
                  <a:schemeClr val="accent5"/>
                </a:solidFill>
              </a:defRPr>
            </a:lvl8pPr>
            <a:lvl9pPr lvl="8" rtl="0"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5"/>
              </a:buClr>
              <a:buSzPts val="2100"/>
              <a:buNone/>
              <a:defRPr sz="2100">
                <a:solidFill>
                  <a:schemeClr val="accent5"/>
                </a:solidFill>
              </a:defRPr>
            </a:lvl1pPr>
            <a:lvl2pPr lvl="1" rtl="0" algn="ctr">
              <a:lnSpc>
                <a:spcPct val="100000"/>
              </a:lnSpc>
              <a:spcBef>
                <a:spcPts val="0"/>
              </a:spcBef>
              <a:spcAft>
                <a:spcPts val="0"/>
              </a:spcAft>
              <a:buClr>
                <a:schemeClr val="accent5"/>
              </a:buClr>
              <a:buSzPts val="2100"/>
              <a:buNone/>
              <a:defRPr sz="2100">
                <a:solidFill>
                  <a:schemeClr val="accent5"/>
                </a:solidFill>
              </a:defRPr>
            </a:lvl2pPr>
            <a:lvl3pPr lvl="2" rtl="0" algn="ctr">
              <a:lnSpc>
                <a:spcPct val="100000"/>
              </a:lnSpc>
              <a:spcBef>
                <a:spcPts val="0"/>
              </a:spcBef>
              <a:spcAft>
                <a:spcPts val="0"/>
              </a:spcAft>
              <a:buClr>
                <a:schemeClr val="accent5"/>
              </a:buClr>
              <a:buSzPts val="2100"/>
              <a:buNone/>
              <a:defRPr sz="2100">
                <a:solidFill>
                  <a:schemeClr val="accent5"/>
                </a:solidFill>
              </a:defRPr>
            </a:lvl3pPr>
            <a:lvl4pPr lvl="3" rtl="0" algn="ctr">
              <a:lnSpc>
                <a:spcPct val="100000"/>
              </a:lnSpc>
              <a:spcBef>
                <a:spcPts val="0"/>
              </a:spcBef>
              <a:spcAft>
                <a:spcPts val="0"/>
              </a:spcAft>
              <a:buClr>
                <a:schemeClr val="accent5"/>
              </a:buClr>
              <a:buSzPts val="2100"/>
              <a:buNone/>
              <a:defRPr sz="2100">
                <a:solidFill>
                  <a:schemeClr val="accent5"/>
                </a:solidFill>
              </a:defRPr>
            </a:lvl4pPr>
            <a:lvl5pPr lvl="4" rtl="0" algn="ctr">
              <a:lnSpc>
                <a:spcPct val="100000"/>
              </a:lnSpc>
              <a:spcBef>
                <a:spcPts val="0"/>
              </a:spcBef>
              <a:spcAft>
                <a:spcPts val="0"/>
              </a:spcAft>
              <a:buClr>
                <a:schemeClr val="accent5"/>
              </a:buClr>
              <a:buSzPts val="2100"/>
              <a:buNone/>
              <a:defRPr sz="2100">
                <a:solidFill>
                  <a:schemeClr val="accent5"/>
                </a:solidFill>
              </a:defRPr>
            </a:lvl5pPr>
            <a:lvl6pPr lvl="5" rtl="0" algn="ctr">
              <a:lnSpc>
                <a:spcPct val="100000"/>
              </a:lnSpc>
              <a:spcBef>
                <a:spcPts val="0"/>
              </a:spcBef>
              <a:spcAft>
                <a:spcPts val="0"/>
              </a:spcAft>
              <a:buClr>
                <a:schemeClr val="accent5"/>
              </a:buClr>
              <a:buSzPts val="2100"/>
              <a:buNone/>
              <a:defRPr sz="2100">
                <a:solidFill>
                  <a:schemeClr val="accent5"/>
                </a:solidFill>
              </a:defRPr>
            </a:lvl6pPr>
            <a:lvl7pPr lvl="6" rtl="0" algn="ctr">
              <a:lnSpc>
                <a:spcPct val="100000"/>
              </a:lnSpc>
              <a:spcBef>
                <a:spcPts val="0"/>
              </a:spcBef>
              <a:spcAft>
                <a:spcPts val="0"/>
              </a:spcAft>
              <a:buClr>
                <a:schemeClr val="accent5"/>
              </a:buClr>
              <a:buSzPts val="2100"/>
              <a:buNone/>
              <a:defRPr sz="2100">
                <a:solidFill>
                  <a:schemeClr val="accent5"/>
                </a:solidFill>
              </a:defRPr>
            </a:lvl7pPr>
            <a:lvl8pPr lvl="7" rtl="0" algn="ctr">
              <a:lnSpc>
                <a:spcPct val="100000"/>
              </a:lnSpc>
              <a:spcBef>
                <a:spcPts val="0"/>
              </a:spcBef>
              <a:spcAft>
                <a:spcPts val="0"/>
              </a:spcAft>
              <a:buClr>
                <a:schemeClr val="accent5"/>
              </a:buClr>
              <a:buSzPts val="2100"/>
              <a:buNone/>
              <a:defRPr sz="2100">
                <a:solidFill>
                  <a:schemeClr val="accent5"/>
                </a:solidFill>
              </a:defRPr>
            </a:lvl8pPr>
            <a:lvl9pPr lvl="8" rtl="0"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rtl="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rtl="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1"/>
                </a:solidFill>
                <a:latin typeface="Roboto"/>
                <a:ea typeface="Roboto"/>
                <a:cs typeface="Roboto"/>
                <a:sym typeface="Roboto"/>
              </a:defRPr>
            </a:lvl1pPr>
            <a:lvl2pPr lvl="1" rtl="0" algn="r">
              <a:buNone/>
              <a:defRPr sz="1000">
                <a:solidFill>
                  <a:schemeClr val="dk1"/>
                </a:solidFill>
                <a:latin typeface="Roboto"/>
                <a:ea typeface="Roboto"/>
                <a:cs typeface="Roboto"/>
                <a:sym typeface="Roboto"/>
              </a:defRPr>
            </a:lvl2pPr>
            <a:lvl3pPr lvl="2" rtl="0" algn="r">
              <a:buNone/>
              <a:defRPr sz="1000">
                <a:solidFill>
                  <a:schemeClr val="dk1"/>
                </a:solidFill>
                <a:latin typeface="Roboto"/>
                <a:ea typeface="Roboto"/>
                <a:cs typeface="Roboto"/>
                <a:sym typeface="Roboto"/>
              </a:defRPr>
            </a:lvl3pPr>
            <a:lvl4pPr lvl="3" rtl="0" algn="r">
              <a:buNone/>
              <a:defRPr sz="1000">
                <a:solidFill>
                  <a:schemeClr val="dk1"/>
                </a:solidFill>
                <a:latin typeface="Roboto"/>
                <a:ea typeface="Roboto"/>
                <a:cs typeface="Roboto"/>
                <a:sym typeface="Roboto"/>
              </a:defRPr>
            </a:lvl4pPr>
            <a:lvl5pPr lvl="4" rtl="0" algn="r">
              <a:buNone/>
              <a:defRPr sz="1000">
                <a:solidFill>
                  <a:schemeClr val="dk1"/>
                </a:solidFill>
                <a:latin typeface="Roboto"/>
                <a:ea typeface="Roboto"/>
                <a:cs typeface="Roboto"/>
                <a:sym typeface="Roboto"/>
              </a:defRPr>
            </a:lvl5pPr>
            <a:lvl6pPr lvl="5" rtl="0" algn="r">
              <a:buNone/>
              <a:defRPr sz="1000">
                <a:solidFill>
                  <a:schemeClr val="dk1"/>
                </a:solidFill>
                <a:latin typeface="Roboto"/>
                <a:ea typeface="Roboto"/>
                <a:cs typeface="Roboto"/>
                <a:sym typeface="Roboto"/>
              </a:defRPr>
            </a:lvl6pPr>
            <a:lvl7pPr lvl="6" rtl="0" algn="r">
              <a:buNone/>
              <a:defRPr sz="1000">
                <a:solidFill>
                  <a:schemeClr val="dk1"/>
                </a:solidFill>
                <a:latin typeface="Roboto"/>
                <a:ea typeface="Roboto"/>
                <a:cs typeface="Roboto"/>
                <a:sym typeface="Roboto"/>
              </a:defRPr>
            </a:lvl7pPr>
            <a:lvl8pPr lvl="7" rtl="0" algn="r">
              <a:buNone/>
              <a:defRPr sz="1000">
                <a:solidFill>
                  <a:schemeClr val="dk1"/>
                </a:solidFill>
                <a:latin typeface="Roboto"/>
                <a:ea typeface="Roboto"/>
                <a:cs typeface="Roboto"/>
                <a:sym typeface="Roboto"/>
              </a:defRPr>
            </a:lvl8pPr>
            <a:lvl9pPr lvl="8" rtl="0"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8.png"/><Relationship Id="rId5" Type="http://schemas.openxmlformats.org/officeDocument/2006/relationships/image" Target="../media/image13.png"/><Relationship Id="rId6"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www.chronicle.com/article/A-Professor-Asked-His-Students/245997" TargetMode="External"/><Relationship Id="rId4" Type="http://schemas.openxmlformats.org/officeDocument/2006/relationships/hyperlink" Target="https://www.chronicle.com/article/A-Professor-Asked-His-Students/245997" TargetMode="External"/><Relationship Id="rId9" Type="http://schemas.openxmlformats.org/officeDocument/2006/relationships/hyperlink" Target="https://blog.edmentum.com/webbs-depth-knowledge-dok-levels-basics" TargetMode="External"/><Relationship Id="rId5" Type="http://schemas.openxmlformats.org/officeDocument/2006/relationships/hyperlink" Target="https://www.chronicle.com/article/A-Professor-Asked-His-Students/245997" TargetMode="External"/><Relationship Id="rId6" Type="http://schemas.openxmlformats.org/officeDocument/2006/relationships/image" Target="../media/image6.png"/><Relationship Id="rId7" Type="http://schemas.openxmlformats.org/officeDocument/2006/relationships/image" Target="../media/image17.png"/><Relationship Id="rId8"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francissu.com/post/7-exam-questions-for-a-pandemic-or-any-other-time"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4.png"/><Relationship Id="rId4" Type="http://schemas.openxmlformats.org/officeDocument/2006/relationships/image" Target="../media/image20.png"/><Relationship Id="rId5"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9.png"/><Relationship Id="rId4" Type="http://schemas.openxmlformats.org/officeDocument/2006/relationships/image" Target="../media/image25.png"/><Relationship Id="rId5" Type="http://schemas.openxmlformats.org/officeDocument/2006/relationships/image" Target="../media/image22.png"/><Relationship Id="rId6" Type="http://schemas.openxmlformats.org/officeDocument/2006/relationships/hyperlink" Target="https://www.wired.com/story/the-best-way-to-test-students/" TargetMode="External"/><Relationship Id="rId7"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tinyurl.com/acs-breakou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drive.google.com/drive/folders/1ret3degUh8mhWyuy6FmTHxAqEHL24R5n?usp=sharing" TargetMode="External"/><Relationship Id="rId4" Type="http://schemas.openxmlformats.org/officeDocument/2006/relationships/hyperlink" Target="https://tinyurl.com/acs-assessment-workshop"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drive.google.com/drive/folders/1ret3degUh8mhWyuy6FmTHxAqEHL24R5n?usp=sharing" TargetMode="External"/><Relationship Id="rId4" Type="http://schemas.openxmlformats.org/officeDocument/2006/relationships/hyperlink" Target="https://tinyurl.com/acs-assessment-workshop"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mailto:Leonard@hendrix.edu" TargetMode="External"/><Relationship Id="rId4" Type="http://schemas.openxmlformats.org/officeDocument/2006/relationships/hyperlink" Target="mailto:prayat.poudel@centre.edu" TargetMode="External"/><Relationship Id="rId5" Type="http://schemas.openxmlformats.org/officeDocument/2006/relationships/hyperlink" Target="mailto:tinsley@hendrix.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9.png"/><Relationship Id="rId9"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3.png"/><Relationship Id="rId7" Type="http://schemas.openxmlformats.org/officeDocument/2006/relationships/image" Target="../media/image5.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p:nvPr/>
        </p:nvSpPr>
        <p:spPr>
          <a:xfrm>
            <a:off x="0" y="0"/>
            <a:ext cx="9144000" cy="907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3"/>
          <p:cNvSpPr txBox="1"/>
          <p:nvPr>
            <p:ph type="title"/>
          </p:nvPr>
        </p:nvSpPr>
        <p:spPr>
          <a:xfrm>
            <a:off x="460950" y="1099350"/>
            <a:ext cx="8222100" cy="147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100"/>
              <a:t>Remote Summative Assessment in Equation-Based Courses</a:t>
            </a:r>
            <a:endParaRPr sz="4100"/>
          </a:p>
        </p:txBody>
      </p:sp>
      <p:pic>
        <p:nvPicPr>
          <p:cNvPr id="65" name="Google Shape;65;p13"/>
          <p:cNvPicPr preferRelativeResize="0"/>
          <p:nvPr/>
        </p:nvPicPr>
        <p:blipFill>
          <a:blip r:embed="rId3">
            <a:alphaModFix/>
          </a:blip>
          <a:stretch>
            <a:fillRect/>
          </a:stretch>
        </p:blipFill>
        <p:spPr>
          <a:xfrm>
            <a:off x="72650" y="0"/>
            <a:ext cx="4991250" cy="907500"/>
          </a:xfrm>
          <a:prstGeom prst="rect">
            <a:avLst/>
          </a:prstGeom>
          <a:noFill/>
          <a:ln>
            <a:noFill/>
          </a:ln>
        </p:spPr>
      </p:pic>
      <p:sp>
        <p:nvSpPr>
          <p:cNvPr id="66" name="Google Shape;66;p13"/>
          <p:cNvSpPr txBox="1"/>
          <p:nvPr/>
        </p:nvSpPr>
        <p:spPr>
          <a:xfrm>
            <a:off x="228600" y="4629150"/>
            <a:ext cx="2057400" cy="51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Roboto"/>
                <a:ea typeface="Roboto"/>
                <a:cs typeface="Roboto"/>
                <a:sym typeface="Roboto"/>
              </a:rPr>
              <a:t>July 9, 2020</a:t>
            </a:r>
            <a:endParaRPr>
              <a:solidFill>
                <a:srgbClr val="FFFFFF"/>
              </a:solidFill>
              <a:latin typeface="Roboto"/>
              <a:ea typeface="Roboto"/>
              <a:cs typeface="Roboto"/>
              <a:sym typeface="Roboto"/>
            </a:endParaRPr>
          </a:p>
        </p:txBody>
      </p:sp>
      <p:pic>
        <p:nvPicPr>
          <p:cNvPr id="67" name="Google Shape;67;p13"/>
          <p:cNvPicPr preferRelativeResize="0"/>
          <p:nvPr/>
        </p:nvPicPr>
        <p:blipFill>
          <a:blip r:embed="rId4">
            <a:alphaModFix/>
          </a:blip>
          <a:stretch>
            <a:fillRect/>
          </a:stretch>
        </p:blipFill>
        <p:spPr>
          <a:xfrm>
            <a:off x="6132275" y="3185825"/>
            <a:ext cx="952500" cy="952500"/>
          </a:xfrm>
          <a:prstGeom prst="rect">
            <a:avLst/>
          </a:prstGeom>
          <a:noFill/>
          <a:ln>
            <a:noFill/>
          </a:ln>
        </p:spPr>
      </p:pic>
      <p:pic>
        <p:nvPicPr>
          <p:cNvPr id="68" name="Google Shape;68;p13"/>
          <p:cNvPicPr preferRelativeResize="0"/>
          <p:nvPr/>
        </p:nvPicPr>
        <p:blipFill>
          <a:blip r:embed="rId5">
            <a:alphaModFix/>
          </a:blip>
          <a:stretch>
            <a:fillRect/>
          </a:stretch>
        </p:blipFill>
        <p:spPr>
          <a:xfrm>
            <a:off x="4302250" y="3188938"/>
            <a:ext cx="952500" cy="946274"/>
          </a:xfrm>
          <a:prstGeom prst="rect">
            <a:avLst/>
          </a:prstGeom>
          <a:noFill/>
          <a:ln>
            <a:noFill/>
          </a:ln>
        </p:spPr>
      </p:pic>
      <p:pic>
        <p:nvPicPr>
          <p:cNvPr id="69" name="Google Shape;69;p13"/>
          <p:cNvPicPr preferRelativeResize="0"/>
          <p:nvPr/>
        </p:nvPicPr>
        <p:blipFill>
          <a:blip r:embed="rId6">
            <a:alphaModFix/>
          </a:blip>
          <a:stretch>
            <a:fillRect/>
          </a:stretch>
        </p:blipFill>
        <p:spPr>
          <a:xfrm>
            <a:off x="7844850" y="3185825"/>
            <a:ext cx="952500" cy="952500"/>
          </a:xfrm>
          <a:prstGeom prst="rect">
            <a:avLst/>
          </a:prstGeom>
          <a:noFill/>
          <a:ln>
            <a:noFill/>
          </a:ln>
        </p:spPr>
      </p:pic>
      <p:sp>
        <p:nvSpPr>
          <p:cNvPr id="70" name="Google Shape;70;p13"/>
          <p:cNvSpPr txBox="1"/>
          <p:nvPr/>
        </p:nvSpPr>
        <p:spPr>
          <a:xfrm>
            <a:off x="4211250" y="4135200"/>
            <a:ext cx="1698600" cy="76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Roboto"/>
                <a:ea typeface="Roboto"/>
                <a:cs typeface="Roboto"/>
                <a:sym typeface="Roboto"/>
              </a:rPr>
              <a:t>Megan Leonard</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Econ and Business</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Hendrix College</a:t>
            </a:r>
            <a:endParaRPr>
              <a:solidFill>
                <a:srgbClr val="FFFFFF"/>
              </a:solidFill>
              <a:latin typeface="Roboto"/>
              <a:ea typeface="Roboto"/>
              <a:cs typeface="Roboto"/>
              <a:sym typeface="Roboto"/>
            </a:endParaRPr>
          </a:p>
        </p:txBody>
      </p:sp>
      <p:sp>
        <p:nvSpPr>
          <p:cNvPr id="71" name="Google Shape;71;p13"/>
          <p:cNvSpPr txBox="1"/>
          <p:nvPr/>
        </p:nvSpPr>
        <p:spPr>
          <a:xfrm>
            <a:off x="6037325" y="4135200"/>
            <a:ext cx="1447200" cy="76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Roboto"/>
                <a:ea typeface="Roboto"/>
                <a:cs typeface="Roboto"/>
                <a:sym typeface="Roboto"/>
              </a:rPr>
              <a:t>Prayat Poudel</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Mathematics</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Centre College</a:t>
            </a:r>
            <a:endParaRPr>
              <a:solidFill>
                <a:srgbClr val="FFFFFF"/>
              </a:solidFill>
              <a:latin typeface="Roboto"/>
              <a:ea typeface="Roboto"/>
              <a:cs typeface="Roboto"/>
              <a:sym typeface="Roboto"/>
            </a:endParaRPr>
          </a:p>
        </p:txBody>
      </p:sp>
      <p:sp>
        <p:nvSpPr>
          <p:cNvPr id="72" name="Google Shape;72;p13"/>
          <p:cNvSpPr txBox="1"/>
          <p:nvPr/>
        </p:nvSpPr>
        <p:spPr>
          <a:xfrm>
            <a:off x="7758900" y="4135200"/>
            <a:ext cx="1447200" cy="76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Roboto"/>
                <a:ea typeface="Roboto"/>
                <a:cs typeface="Roboto"/>
                <a:sym typeface="Roboto"/>
              </a:rPr>
              <a:t>Todd Tinsley</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Physics</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a:ea typeface="Roboto"/>
                <a:cs typeface="Roboto"/>
                <a:sym typeface="Roboto"/>
              </a:rPr>
              <a:t>Hendrix College</a:t>
            </a:r>
            <a:endParaRPr>
              <a:solidFill>
                <a:srgbClr val="FFFFFF"/>
              </a:solidFill>
              <a:latin typeface="Roboto"/>
              <a:ea typeface="Roboto"/>
              <a:cs typeface="Roboto"/>
              <a:sym typeface="Roboto"/>
            </a:endParaRPr>
          </a:p>
        </p:txBody>
      </p:sp>
      <p:sp>
        <p:nvSpPr>
          <p:cNvPr id="73" name="Google Shape;73;p13"/>
          <p:cNvSpPr txBox="1"/>
          <p:nvPr/>
        </p:nvSpPr>
        <p:spPr>
          <a:xfrm>
            <a:off x="233700" y="3398525"/>
            <a:ext cx="3790800" cy="94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FFFFFF"/>
                </a:solidFill>
              </a:rPr>
              <a:t>If they can look up the answer, how do we know they learned it?</a:t>
            </a:r>
            <a:endParaRPr sz="2100">
              <a:solidFill>
                <a:srgbClr val="FFFFFF"/>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2"/>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Explain the Solution</a:t>
            </a:r>
            <a:endParaRPr/>
          </a:p>
        </p:txBody>
      </p:sp>
      <p:grpSp>
        <p:nvGrpSpPr>
          <p:cNvPr id="146" name="Google Shape;146;p22"/>
          <p:cNvGrpSpPr/>
          <p:nvPr/>
        </p:nvGrpSpPr>
        <p:grpSpPr>
          <a:xfrm>
            <a:off x="6342125" y="305625"/>
            <a:ext cx="2299200" cy="2286000"/>
            <a:chOff x="6342125" y="305625"/>
            <a:chExt cx="2299200" cy="2286000"/>
          </a:xfrm>
        </p:grpSpPr>
        <p:sp>
          <p:nvSpPr>
            <p:cNvPr id="147" name="Google Shape;147;p22"/>
            <p:cNvSpPr/>
            <p:nvPr/>
          </p:nvSpPr>
          <p:spPr>
            <a:xfrm>
              <a:off x="6342125" y="332175"/>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drawing&#10;&#10;Description automatically generated" id="148" name="Google Shape;148;p22"/>
            <p:cNvPicPr preferRelativeResize="0"/>
            <p:nvPr/>
          </p:nvPicPr>
          <p:blipFill>
            <a:blip r:embed="rId3">
              <a:alphaModFix/>
            </a:blip>
            <a:stretch>
              <a:fillRect/>
            </a:stretch>
          </p:blipFill>
          <p:spPr>
            <a:xfrm>
              <a:off x="6348725" y="305625"/>
              <a:ext cx="2286000" cy="2286000"/>
            </a:xfrm>
            <a:prstGeom prst="rect">
              <a:avLst/>
            </a:prstGeom>
            <a:noFill/>
            <a:ln>
              <a:noFill/>
            </a:ln>
          </p:spPr>
        </p:pic>
      </p:grpSp>
      <p:sp>
        <p:nvSpPr>
          <p:cNvPr id="149" name="Google Shape;149;p22"/>
          <p:cNvSpPr txBox="1"/>
          <p:nvPr>
            <p:ph idx="1" type="body"/>
          </p:nvPr>
        </p:nvSpPr>
        <p:spPr>
          <a:xfrm>
            <a:off x="387900" y="1489825"/>
            <a:ext cx="6508200" cy="45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t>An Example from Calculus:</a:t>
            </a:r>
            <a:endParaRPr b="1" sz="2100"/>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150" name="Google Shape;150;p22"/>
          <p:cNvSpPr txBox="1"/>
          <p:nvPr/>
        </p:nvSpPr>
        <p:spPr>
          <a:xfrm>
            <a:off x="387900" y="2030725"/>
            <a:ext cx="8310900" cy="903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100">
                <a:solidFill>
                  <a:schemeClr val="dk1"/>
                </a:solidFill>
                <a:latin typeface="Roboto"/>
                <a:ea typeface="Roboto"/>
                <a:cs typeface="Roboto"/>
                <a:sym typeface="Roboto"/>
              </a:rPr>
              <a:t>Please explain in words how you would verify the </a:t>
            </a:r>
            <a:br>
              <a:rPr lang="en" sz="2100">
                <a:solidFill>
                  <a:schemeClr val="dk1"/>
                </a:solidFill>
                <a:latin typeface="Roboto"/>
                <a:ea typeface="Roboto"/>
                <a:cs typeface="Roboto"/>
                <a:sym typeface="Roboto"/>
              </a:rPr>
            </a:br>
            <a:r>
              <a:rPr lang="en" sz="2100">
                <a:solidFill>
                  <a:schemeClr val="dk1"/>
                </a:solidFill>
                <a:latin typeface="Roboto"/>
                <a:ea typeface="Roboto"/>
                <a:cs typeface="Roboto"/>
                <a:sym typeface="Roboto"/>
              </a:rPr>
              <a:t>following equality, using two different methods.</a:t>
            </a:r>
            <a:endParaRPr sz="2100">
              <a:solidFill>
                <a:schemeClr val="dk1"/>
              </a:solidFill>
              <a:latin typeface="Roboto"/>
              <a:ea typeface="Roboto"/>
              <a:cs typeface="Roboto"/>
              <a:sym typeface="Roboto"/>
            </a:endParaRPr>
          </a:p>
          <a:p>
            <a:pPr indent="0" lvl="0" marL="0" rtl="0" algn="l">
              <a:lnSpc>
                <a:spcPct val="115000"/>
              </a:lnSpc>
              <a:spcBef>
                <a:spcPts val="1600"/>
              </a:spcBef>
              <a:spcAft>
                <a:spcPts val="0"/>
              </a:spcAft>
              <a:buNone/>
            </a:pPr>
            <a:r>
              <a:t/>
            </a:r>
            <a:endParaRPr sz="2100">
              <a:solidFill>
                <a:schemeClr val="dk1"/>
              </a:solidFill>
              <a:latin typeface="Roboto"/>
              <a:ea typeface="Roboto"/>
              <a:cs typeface="Roboto"/>
              <a:sym typeface="Roboto"/>
            </a:endParaRPr>
          </a:p>
          <a:p>
            <a:pPr indent="0" lvl="0" marL="0" rtl="0" algn="l">
              <a:lnSpc>
                <a:spcPct val="115000"/>
              </a:lnSpc>
              <a:spcBef>
                <a:spcPts val="1600"/>
              </a:spcBef>
              <a:spcAft>
                <a:spcPts val="1600"/>
              </a:spcAft>
              <a:buNone/>
            </a:pPr>
            <a:r>
              <a:t/>
            </a:r>
            <a:endParaRPr sz="2100">
              <a:solidFill>
                <a:schemeClr val="dk1"/>
              </a:solidFill>
              <a:latin typeface="Roboto"/>
              <a:ea typeface="Roboto"/>
              <a:cs typeface="Roboto"/>
              <a:sym typeface="Roboto"/>
            </a:endParaRPr>
          </a:p>
        </p:txBody>
      </p:sp>
      <p:pic>
        <p:nvPicPr>
          <p:cNvPr id="151" name="Google Shape;151;p22"/>
          <p:cNvPicPr preferRelativeResize="0"/>
          <p:nvPr/>
        </p:nvPicPr>
        <p:blipFill>
          <a:blip r:embed="rId4">
            <a:alphaModFix/>
          </a:blip>
          <a:stretch>
            <a:fillRect/>
          </a:stretch>
        </p:blipFill>
        <p:spPr>
          <a:xfrm>
            <a:off x="1247700" y="3160647"/>
            <a:ext cx="6591300" cy="1000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3"/>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Explain the Solution</a:t>
            </a:r>
            <a:endParaRPr/>
          </a:p>
        </p:txBody>
      </p:sp>
      <p:grpSp>
        <p:nvGrpSpPr>
          <p:cNvPr id="157" name="Google Shape;157;p23"/>
          <p:cNvGrpSpPr/>
          <p:nvPr/>
        </p:nvGrpSpPr>
        <p:grpSpPr>
          <a:xfrm>
            <a:off x="6342125" y="305625"/>
            <a:ext cx="2299200" cy="2286000"/>
            <a:chOff x="6342125" y="305625"/>
            <a:chExt cx="2299200" cy="2286000"/>
          </a:xfrm>
        </p:grpSpPr>
        <p:sp>
          <p:nvSpPr>
            <p:cNvPr id="158" name="Google Shape;158;p23"/>
            <p:cNvSpPr/>
            <p:nvPr/>
          </p:nvSpPr>
          <p:spPr>
            <a:xfrm>
              <a:off x="6342125" y="332175"/>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drawing&#10;&#10;Description automatically generated" id="159" name="Google Shape;159;p23"/>
            <p:cNvPicPr preferRelativeResize="0"/>
            <p:nvPr/>
          </p:nvPicPr>
          <p:blipFill>
            <a:blip r:embed="rId3">
              <a:alphaModFix/>
            </a:blip>
            <a:stretch>
              <a:fillRect/>
            </a:stretch>
          </p:blipFill>
          <p:spPr>
            <a:xfrm>
              <a:off x="6348725" y="305625"/>
              <a:ext cx="2286000" cy="2286000"/>
            </a:xfrm>
            <a:prstGeom prst="rect">
              <a:avLst/>
            </a:prstGeom>
            <a:noFill/>
            <a:ln>
              <a:noFill/>
            </a:ln>
          </p:spPr>
        </p:pic>
      </p:grpSp>
      <p:sp>
        <p:nvSpPr>
          <p:cNvPr id="160" name="Google Shape;160;p23"/>
          <p:cNvSpPr txBox="1"/>
          <p:nvPr>
            <p:ph idx="1" type="body"/>
          </p:nvPr>
        </p:nvSpPr>
        <p:spPr>
          <a:xfrm>
            <a:off x="387900" y="1489825"/>
            <a:ext cx="6508200" cy="45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t>An idea from Physics:</a:t>
            </a:r>
            <a:endParaRPr b="1" sz="2100"/>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161" name="Google Shape;161;p23"/>
          <p:cNvSpPr txBox="1"/>
          <p:nvPr/>
        </p:nvSpPr>
        <p:spPr>
          <a:xfrm>
            <a:off x="387900" y="2030725"/>
            <a:ext cx="8310900" cy="903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100">
                <a:solidFill>
                  <a:schemeClr val="dk1"/>
                </a:solidFill>
                <a:latin typeface="Roboto"/>
                <a:ea typeface="Roboto"/>
                <a:cs typeface="Roboto"/>
                <a:sym typeface="Roboto"/>
              </a:rPr>
              <a:t>Consider using a rubric to score the </a:t>
            </a:r>
            <a:r>
              <a:rPr i="1" lang="en" sz="2100">
                <a:solidFill>
                  <a:schemeClr val="dk1"/>
                </a:solidFill>
                <a:latin typeface="Roboto"/>
                <a:ea typeface="Roboto"/>
                <a:cs typeface="Roboto"/>
                <a:sym typeface="Roboto"/>
              </a:rPr>
              <a:t>explanations </a:t>
            </a:r>
            <a:br>
              <a:rPr i="1" lang="en" sz="2100">
                <a:solidFill>
                  <a:schemeClr val="dk1"/>
                </a:solidFill>
                <a:latin typeface="Roboto"/>
                <a:ea typeface="Roboto"/>
                <a:cs typeface="Roboto"/>
                <a:sym typeface="Roboto"/>
              </a:rPr>
            </a:br>
            <a:r>
              <a:rPr lang="en" sz="2100">
                <a:solidFill>
                  <a:schemeClr val="dk1"/>
                </a:solidFill>
                <a:latin typeface="Roboto"/>
                <a:ea typeface="Roboto"/>
                <a:cs typeface="Roboto"/>
                <a:sym typeface="Roboto"/>
              </a:rPr>
              <a:t>of student work </a:t>
            </a:r>
            <a:r>
              <a:rPr lang="en" sz="2100">
                <a:solidFill>
                  <a:schemeClr val="dk1"/>
                </a:solidFill>
                <a:latin typeface="Roboto"/>
                <a:ea typeface="Roboto"/>
                <a:cs typeface="Roboto"/>
                <a:sym typeface="Roboto"/>
              </a:rPr>
              <a:t>r</a:t>
            </a:r>
            <a:r>
              <a:rPr lang="en" sz="2100">
                <a:solidFill>
                  <a:schemeClr val="dk1"/>
                </a:solidFill>
                <a:latin typeface="Roboto"/>
                <a:ea typeface="Roboto"/>
                <a:cs typeface="Roboto"/>
                <a:sym typeface="Roboto"/>
              </a:rPr>
              <a:t>ather than the student work.</a:t>
            </a:r>
            <a:endParaRPr sz="2100">
              <a:solidFill>
                <a:schemeClr val="dk1"/>
              </a:solidFill>
              <a:latin typeface="Roboto"/>
              <a:ea typeface="Roboto"/>
              <a:cs typeface="Roboto"/>
              <a:sym typeface="Roboto"/>
            </a:endParaRPr>
          </a:p>
          <a:p>
            <a:pPr indent="0" lvl="0" marL="0" rtl="0" algn="l">
              <a:lnSpc>
                <a:spcPct val="115000"/>
              </a:lnSpc>
              <a:spcBef>
                <a:spcPts val="1600"/>
              </a:spcBef>
              <a:spcAft>
                <a:spcPts val="0"/>
              </a:spcAft>
              <a:buNone/>
            </a:pPr>
            <a:r>
              <a:t/>
            </a:r>
            <a:endParaRPr sz="2100">
              <a:solidFill>
                <a:schemeClr val="dk1"/>
              </a:solidFill>
              <a:latin typeface="Roboto"/>
              <a:ea typeface="Roboto"/>
              <a:cs typeface="Roboto"/>
              <a:sym typeface="Roboto"/>
            </a:endParaRPr>
          </a:p>
          <a:p>
            <a:pPr indent="0" lvl="0" marL="0" rtl="0" algn="l">
              <a:lnSpc>
                <a:spcPct val="115000"/>
              </a:lnSpc>
              <a:spcBef>
                <a:spcPts val="1600"/>
              </a:spcBef>
              <a:spcAft>
                <a:spcPts val="1600"/>
              </a:spcAft>
              <a:buNone/>
            </a:pPr>
            <a:r>
              <a:t/>
            </a:r>
            <a:endParaRPr sz="2100">
              <a:solidFill>
                <a:schemeClr val="dk1"/>
              </a:solidFill>
              <a:latin typeface="Roboto"/>
              <a:ea typeface="Roboto"/>
              <a:cs typeface="Roboto"/>
              <a:sym typeface="Roboto"/>
            </a:endParaRPr>
          </a:p>
        </p:txBody>
      </p:sp>
      <p:pic>
        <p:nvPicPr>
          <p:cNvPr id="162" name="Google Shape;162;p23"/>
          <p:cNvPicPr preferRelativeResize="0"/>
          <p:nvPr/>
        </p:nvPicPr>
        <p:blipFill>
          <a:blip r:embed="rId4">
            <a:alphaModFix/>
          </a:blip>
          <a:stretch>
            <a:fillRect/>
          </a:stretch>
        </p:blipFill>
        <p:spPr>
          <a:xfrm>
            <a:off x="1647888" y="2933725"/>
            <a:ext cx="5848230" cy="20573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Student-Developed Questions</a:t>
            </a:r>
            <a:endParaRPr/>
          </a:p>
        </p:txBody>
      </p:sp>
      <p:sp>
        <p:nvSpPr>
          <p:cNvPr id="168" name="Google Shape;168;p24"/>
          <p:cNvSpPr txBox="1"/>
          <p:nvPr>
            <p:ph idx="1" type="body"/>
          </p:nvPr>
        </p:nvSpPr>
        <p:spPr>
          <a:xfrm>
            <a:off x="387900" y="1489825"/>
            <a:ext cx="8368200" cy="353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Example:</a:t>
            </a:r>
            <a:br>
              <a:rPr b="1" lang="en"/>
            </a:br>
            <a:r>
              <a:rPr lang="en"/>
              <a:t>For each of the Chapters assigned to you, please do the </a:t>
            </a:r>
            <a:br>
              <a:rPr lang="en"/>
            </a:br>
            <a:r>
              <a:rPr lang="en"/>
              <a:t>following:</a:t>
            </a:r>
            <a:endParaRPr/>
          </a:p>
          <a:p>
            <a:pPr indent="-342900" lvl="0" marL="457200" rtl="0" algn="l">
              <a:spcBef>
                <a:spcPts val="1600"/>
              </a:spcBef>
              <a:spcAft>
                <a:spcPts val="0"/>
              </a:spcAft>
              <a:buSzPts val="1800"/>
              <a:buAutoNum type="alphaLcParenR"/>
            </a:pPr>
            <a:r>
              <a:rPr lang="en"/>
              <a:t>Create an exam question and assign a point value. Think of this </a:t>
            </a:r>
            <a:br>
              <a:rPr lang="en"/>
            </a:br>
            <a:r>
              <a:rPr lang="en"/>
              <a:t>question, being part of an hour-long exam, which is worth 100 points total.</a:t>
            </a:r>
            <a:endParaRPr/>
          </a:p>
          <a:p>
            <a:pPr indent="-342900" lvl="0" marL="457200" rtl="0" algn="l">
              <a:spcBef>
                <a:spcPts val="0"/>
              </a:spcBef>
              <a:spcAft>
                <a:spcPts val="0"/>
              </a:spcAft>
              <a:buSzPts val="1800"/>
              <a:buAutoNum type="alphaLcParenR"/>
            </a:pPr>
            <a:r>
              <a:rPr lang="en"/>
              <a:t>Write down the solution of the question you posed.</a:t>
            </a:r>
            <a:endParaRPr/>
          </a:p>
          <a:p>
            <a:pPr indent="-342900" lvl="0" marL="457200" rtl="0" algn="l">
              <a:spcBef>
                <a:spcPts val="0"/>
              </a:spcBef>
              <a:spcAft>
                <a:spcPts val="0"/>
              </a:spcAft>
              <a:buSzPts val="1800"/>
              <a:buAutoNum type="alphaLcParenR"/>
            </a:pPr>
            <a:r>
              <a:rPr lang="en"/>
              <a:t>In a few sentences, explain your choice of the topic for question, the question, and the assigned point value. In your justification, be sure to include how your choice of question addresses what important ideas you learned in the course.</a:t>
            </a:r>
            <a:endParaRPr/>
          </a:p>
        </p:txBody>
      </p:sp>
      <p:grpSp>
        <p:nvGrpSpPr>
          <p:cNvPr id="169" name="Google Shape;169;p24"/>
          <p:cNvGrpSpPr/>
          <p:nvPr/>
        </p:nvGrpSpPr>
        <p:grpSpPr>
          <a:xfrm>
            <a:off x="6342125" y="285781"/>
            <a:ext cx="2299200" cy="2286000"/>
            <a:chOff x="6342125" y="285781"/>
            <a:chExt cx="2299200" cy="2286000"/>
          </a:xfrm>
        </p:grpSpPr>
        <p:sp>
          <p:nvSpPr>
            <p:cNvPr id="170" name="Google Shape;170;p24"/>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close up of a sign&#10;&#10;Description automatically generated" id="171" name="Google Shape;171;p24"/>
            <p:cNvPicPr preferRelativeResize="0"/>
            <p:nvPr/>
          </p:nvPicPr>
          <p:blipFill>
            <a:blip r:embed="rId3">
              <a:alphaModFix/>
            </a:blip>
            <a:stretch>
              <a:fillRect/>
            </a:stretch>
          </p:blipFill>
          <p:spPr>
            <a:xfrm>
              <a:off x="6348725" y="285781"/>
              <a:ext cx="2286000" cy="2286000"/>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Student-Developed Questions</a:t>
            </a:r>
            <a:endParaRPr/>
          </a:p>
        </p:txBody>
      </p:sp>
      <p:sp>
        <p:nvSpPr>
          <p:cNvPr id="177" name="Google Shape;177;p25"/>
          <p:cNvSpPr txBox="1"/>
          <p:nvPr>
            <p:ph idx="1" type="body"/>
          </p:nvPr>
        </p:nvSpPr>
        <p:spPr>
          <a:xfrm>
            <a:off x="387900" y="4137774"/>
            <a:ext cx="8368200" cy="853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rgbClr val="FFFFFF"/>
                </a:solidFill>
                <a:uFill>
                  <a:noFill/>
                </a:uFill>
                <a:hlinkClick r:id="rId3"/>
              </a:rPr>
              <a:t>Berrett, D. (2019). “A Professor Asked His Students to Write Their Own Exam Questions. Here’s What He Found.” </a:t>
            </a:r>
            <a:r>
              <a:rPr i="1" lang="en">
                <a:solidFill>
                  <a:srgbClr val="FFFFFF"/>
                </a:solidFill>
                <a:uFill>
                  <a:noFill/>
                </a:uFill>
                <a:hlinkClick r:id="rId4"/>
              </a:rPr>
              <a:t>The Chronicle of Higher Education</a:t>
            </a:r>
            <a:r>
              <a:rPr lang="en">
                <a:solidFill>
                  <a:srgbClr val="FFFFFF"/>
                </a:solidFill>
                <a:uFill>
                  <a:noFill/>
                </a:uFill>
                <a:hlinkClick r:id="rId5"/>
              </a:rPr>
              <a:t>, March 28.</a:t>
            </a:r>
            <a:endParaRPr>
              <a:solidFill>
                <a:srgbClr val="FFFFFF"/>
              </a:solidFill>
            </a:endParaRPr>
          </a:p>
        </p:txBody>
      </p:sp>
      <p:grpSp>
        <p:nvGrpSpPr>
          <p:cNvPr id="178" name="Google Shape;178;p25"/>
          <p:cNvGrpSpPr/>
          <p:nvPr/>
        </p:nvGrpSpPr>
        <p:grpSpPr>
          <a:xfrm>
            <a:off x="6342125" y="285781"/>
            <a:ext cx="2299200" cy="2286000"/>
            <a:chOff x="6342125" y="285781"/>
            <a:chExt cx="2299200" cy="2286000"/>
          </a:xfrm>
        </p:grpSpPr>
        <p:sp>
          <p:nvSpPr>
            <p:cNvPr id="179" name="Google Shape;179;p25"/>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close up of a sign&#10;&#10;Description automatically generated" id="180" name="Google Shape;180;p25"/>
            <p:cNvPicPr preferRelativeResize="0"/>
            <p:nvPr/>
          </p:nvPicPr>
          <p:blipFill>
            <a:blip r:embed="rId6">
              <a:alphaModFix/>
            </a:blip>
            <a:stretch>
              <a:fillRect/>
            </a:stretch>
          </p:blipFill>
          <p:spPr>
            <a:xfrm>
              <a:off x="6348725" y="285781"/>
              <a:ext cx="2286000" cy="2286000"/>
            </a:xfrm>
            <a:prstGeom prst="rect">
              <a:avLst/>
            </a:prstGeom>
            <a:noFill/>
            <a:ln>
              <a:noFill/>
            </a:ln>
          </p:spPr>
        </p:pic>
      </p:grpSp>
      <p:pic>
        <p:nvPicPr>
          <p:cNvPr id="181" name="Google Shape;181;p25"/>
          <p:cNvPicPr preferRelativeResize="0"/>
          <p:nvPr/>
        </p:nvPicPr>
        <p:blipFill>
          <a:blip r:embed="rId7">
            <a:alphaModFix/>
          </a:blip>
          <a:stretch>
            <a:fillRect/>
          </a:stretch>
        </p:blipFill>
        <p:spPr>
          <a:xfrm>
            <a:off x="235500" y="1354526"/>
            <a:ext cx="4689749" cy="2637988"/>
          </a:xfrm>
          <a:prstGeom prst="rect">
            <a:avLst/>
          </a:prstGeom>
          <a:noFill/>
          <a:ln>
            <a:noFill/>
          </a:ln>
        </p:spPr>
      </p:pic>
      <p:grpSp>
        <p:nvGrpSpPr>
          <p:cNvPr id="182" name="Google Shape;182;p25"/>
          <p:cNvGrpSpPr/>
          <p:nvPr/>
        </p:nvGrpSpPr>
        <p:grpSpPr>
          <a:xfrm>
            <a:off x="5077642" y="1335475"/>
            <a:ext cx="4044933" cy="2657050"/>
            <a:chOff x="5077642" y="1335475"/>
            <a:chExt cx="4044933" cy="2657050"/>
          </a:xfrm>
        </p:grpSpPr>
        <p:pic>
          <p:nvPicPr>
            <p:cNvPr id="183" name="Google Shape;183;p25"/>
            <p:cNvPicPr preferRelativeResize="0"/>
            <p:nvPr/>
          </p:nvPicPr>
          <p:blipFill>
            <a:blip r:embed="rId8">
              <a:alphaModFix/>
            </a:blip>
            <a:stretch>
              <a:fillRect/>
            </a:stretch>
          </p:blipFill>
          <p:spPr>
            <a:xfrm>
              <a:off x="5077642" y="1354525"/>
              <a:ext cx="4044933" cy="2638000"/>
            </a:xfrm>
            <a:prstGeom prst="rect">
              <a:avLst/>
            </a:prstGeom>
            <a:noFill/>
            <a:ln>
              <a:noFill/>
            </a:ln>
          </p:spPr>
        </p:pic>
        <p:sp>
          <p:nvSpPr>
            <p:cNvPr id="184" name="Google Shape;184;p25"/>
            <p:cNvSpPr txBox="1"/>
            <p:nvPr/>
          </p:nvSpPr>
          <p:spPr>
            <a:xfrm>
              <a:off x="5077650" y="1335475"/>
              <a:ext cx="1046100" cy="68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latin typeface="Impact"/>
                  <a:ea typeface="Impact"/>
                  <a:cs typeface="Impact"/>
                  <a:sym typeface="Impact"/>
                </a:rPr>
                <a:t>Webb’s </a:t>
              </a:r>
              <a:endParaRPr sz="1900">
                <a:latin typeface="Impact"/>
                <a:ea typeface="Impact"/>
                <a:cs typeface="Impact"/>
                <a:sym typeface="Impact"/>
              </a:endParaRPr>
            </a:p>
            <a:p>
              <a:pPr indent="0" lvl="0" marL="0" rtl="0" algn="l">
                <a:spcBef>
                  <a:spcPts val="0"/>
                </a:spcBef>
                <a:spcAft>
                  <a:spcPts val="0"/>
                </a:spcAft>
                <a:buNone/>
              </a:pPr>
              <a:r>
                <a:rPr lang="en" sz="1900">
                  <a:latin typeface="Impact"/>
                  <a:ea typeface="Impact"/>
                  <a:cs typeface="Impact"/>
                  <a:sym typeface="Impact"/>
                </a:rPr>
                <a:t>DoK</a:t>
              </a:r>
              <a:endParaRPr sz="1900">
                <a:latin typeface="Impact"/>
                <a:ea typeface="Impact"/>
                <a:cs typeface="Impact"/>
                <a:sym typeface="Impact"/>
              </a:endParaRPr>
            </a:p>
          </p:txBody>
        </p:sp>
        <p:sp>
          <p:nvSpPr>
            <p:cNvPr id="185" name="Google Shape;185;p25"/>
            <p:cNvSpPr txBox="1"/>
            <p:nvPr/>
          </p:nvSpPr>
          <p:spPr>
            <a:xfrm>
              <a:off x="5077650" y="3611525"/>
              <a:ext cx="1856700" cy="3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latin typeface="Roboto"/>
                  <a:ea typeface="Roboto"/>
                  <a:cs typeface="Roboto"/>
                  <a:sym typeface="Roboto"/>
                  <a:hlinkClick r:id="rId9"/>
                </a:rPr>
                <a:t>blog.edmentum.com</a:t>
              </a:r>
              <a:endParaRPr>
                <a:latin typeface="Roboto"/>
                <a:ea typeface="Roboto"/>
                <a:cs typeface="Roboto"/>
                <a:sym typeface="Roboto"/>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Open-Ended Questions</a:t>
            </a:r>
            <a:endParaRPr/>
          </a:p>
        </p:txBody>
      </p:sp>
      <p:sp>
        <p:nvSpPr>
          <p:cNvPr id="191" name="Google Shape;191;p26"/>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An Example from Mathematics:</a:t>
            </a:r>
            <a:endParaRPr b="1"/>
          </a:p>
          <a:p>
            <a:pPr indent="0" lvl="0" marL="0" rtl="0" algn="l">
              <a:spcBef>
                <a:spcPts val="1600"/>
              </a:spcBef>
              <a:spcAft>
                <a:spcPts val="0"/>
              </a:spcAft>
              <a:buNone/>
            </a:pPr>
            <a:r>
              <a:rPr lang="en"/>
              <a:t>Give one example of a mathematical idea from this class </a:t>
            </a:r>
            <a:br>
              <a:rPr lang="en"/>
            </a:br>
            <a:r>
              <a:rPr lang="en"/>
              <a:t>that you found creative, and explain what you find creative </a:t>
            </a:r>
            <a:br>
              <a:rPr lang="en"/>
            </a:br>
            <a:r>
              <a:rPr lang="en"/>
              <a:t>about it. For example, you can choose an instance of creativity you experienced in your own problem-solving, or something you witnessed in another person's definition or reasoning.</a:t>
            </a:r>
            <a:endParaRPr/>
          </a:p>
          <a:p>
            <a:pPr indent="0" lvl="0" marL="0" rtl="0" algn="l">
              <a:spcBef>
                <a:spcPts val="1600"/>
              </a:spcBef>
              <a:spcAft>
                <a:spcPts val="1600"/>
              </a:spcAft>
              <a:buNone/>
            </a:pPr>
            <a:r>
              <a:rPr lang="en" u="sng">
                <a:solidFill>
                  <a:srgbClr val="FFFFFF"/>
                </a:solidFill>
                <a:hlinkClick r:id="rId3"/>
              </a:rPr>
              <a:t>Su, F. (2020). “7 Exam Questions for a Pandemic (or any other time).” Francis Su’s Blog, April 26.</a:t>
            </a:r>
            <a:endParaRPr u="sng">
              <a:solidFill>
                <a:srgbClr val="FFFFFF"/>
              </a:solidFill>
            </a:endParaRPr>
          </a:p>
        </p:txBody>
      </p:sp>
      <p:grpSp>
        <p:nvGrpSpPr>
          <p:cNvPr id="192" name="Google Shape;192;p26"/>
          <p:cNvGrpSpPr/>
          <p:nvPr/>
        </p:nvGrpSpPr>
        <p:grpSpPr>
          <a:xfrm>
            <a:off x="6342125" y="285750"/>
            <a:ext cx="2299200" cy="2286000"/>
            <a:chOff x="6342125" y="285750"/>
            <a:chExt cx="2299200" cy="2286000"/>
          </a:xfrm>
        </p:grpSpPr>
        <p:sp>
          <p:nvSpPr>
            <p:cNvPr id="193" name="Google Shape;193;p26"/>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clock&#10;&#10;Description automatically generated" id="194" name="Google Shape;194;p26"/>
            <p:cNvPicPr preferRelativeResize="0"/>
            <p:nvPr/>
          </p:nvPicPr>
          <p:blipFill>
            <a:blip r:embed="rId4">
              <a:alphaModFix/>
            </a:blip>
            <a:stretch>
              <a:fillRect/>
            </a:stretch>
          </p:blipFill>
          <p:spPr>
            <a:xfrm>
              <a:off x="6348725" y="285750"/>
              <a:ext cx="2286000" cy="2286000"/>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7"/>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Open-Ended Questions</a:t>
            </a:r>
            <a:endParaRPr/>
          </a:p>
        </p:txBody>
      </p:sp>
      <p:sp>
        <p:nvSpPr>
          <p:cNvPr id="200" name="Google Shape;200;p27"/>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An Example from Physics I:</a:t>
            </a:r>
            <a:endParaRPr b="1"/>
          </a:p>
          <a:p>
            <a:pPr indent="0" lvl="0" marL="0" rtl="0" algn="l">
              <a:spcBef>
                <a:spcPts val="1600"/>
              </a:spcBef>
              <a:spcAft>
                <a:spcPts val="0"/>
              </a:spcAft>
              <a:buNone/>
            </a:pPr>
            <a:r>
              <a:rPr lang="en">
                <a:solidFill>
                  <a:srgbClr val="FFFFFF"/>
                </a:solidFill>
              </a:rPr>
              <a:t>You find yourself in the International Space Station, orbiting </a:t>
            </a:r>
            <a:br>
              <a:rPr lang="en">
                <a:solidFill>
                  <a:srgbClr val="FFFFFF"/>
                </a:solidFill>
              </a:rPr>
            </a:br>
            <a:r>
              <a:rPr lang="en">
                <a:solidFill>
                  <a:srgbClr val="FFFFFF"/>
                </a:solidFill>
              </a:rPr>
              <a:t>the earth, and needing to determine the mass of lemon-sized, </a:t>
            </a:r>
            <a:br>
              <a:rPr lang="en">
                <a:solidFill>
                  <a:srgbClr val="FFFFFF"/>
                </a:solidFill>
              </a:rPr>
            </a:br>
            <a:r>
              <a:rPr lang="en">
                <a:solidFill>
                  <a:srgbClr val="FFFFFF"/>
                </a:solidFill>
              </a:rPr>
              <a:t>solid object.</a:t>
            </a:r>
            <a:endParaRPr>
              <a:solidFill>
                <a:srgbClr val="FFFFFF"/>
              </a:solidFill>
            </a:endParaRPr>
          </a:p>
          <a:p>
            <a:pPr indent="-342900" lvl="0" marL="457200" rtl="0" algn="l">
              <a:spcBef>
                <a:spcPts val="1600"/>
              </a:spcBef>
              <a:spcAft>
                <a:spcPts val="0"/>
              </a:spcAft>
              <a:buClr>
                <a:srgbClr val="FFFFFF"/>
              </a:buClr>
              <a:buSzPts val="1800"/>
              <a:buAutoNum type="alphaLcParenBoth"/>
            </a:pPr>
            <a:r>
              <a:rPr lang="en">
                <a:solidFill>
                  <a:srgbClr val="FFFFFF"/>
                </a:solidFill>
              </a:rPr>
              <a:t>Come up with two ways you could determine the mass of the object using concepts you have learned in this course.</a:t>
            </a:r>
            <a:endParaRPr>
              <a:solidFill>
                <a:srgbClr val="FFFFFF"/>
              </a:solidFill>
            </a:endParaRPr>
          </a:p>
          <a:p>
            <a:pPr indent="-342900" lvl="0" marL="457200" rtl="0" algn="l">
              <a:spcBef>
                <a:spcPts val="0"/>
              </a:spcBef>
              <a:spcAft>
                <a:spcPts val="0"/>
              </a:spcAft>
              <a:buClr>
                <a:srgbClr val="FFFFFF"/>
              </a:buClr>
              <a:buSzPts val="1800"/>
              <a:buAutoNum type="alphaLcParenBoth"/>
            </a:pPr>
            <a:r>
              <a:rPr lang="en">
                <a:solidFill>
                  <a:srgbClr val="FFFFFF"/>
                </a:solidFill>
              </a:rPr>
              <a:t>Describe the direct measurements you would make and how you would use physics concepts to determine the mass.</a:t>
            </a:r>
            <a:endParaRPr>
              <a:solidFill>
                <a:srgbClr val="FFFFFF"/>
              </a:solidFill>
            </a:endParaRPr>
          </a:p>
          <a:p>
            <a:pPr indent="-342900" lvl="0" marL="457200" rtl="0" algn="l">
              <a:spcBef>
                <a:spcPts val="0"/>
              </a:spcBef>
              <a:spcAft>
                <a:spcPts val="0"/>
              </a:spcAft>
              <a:buClr>
                <a:srgbClr val="FFFFFF"/>
              </a:buClr>
              <a:buSzPts val="1800"/>
              <a:buAutoNum type="alphaLcParenBoth"/>
            </a:pPr>
            <a:r>
              <a:rPr lang="en">
                <a:solidFill>
                  <a:srgbClr val="FFFFFF"/>
                </a:solidFill>
              </a:rPr>
              <a:t>Critique the pros and cons of each method.</a:t>
            </a:r>
            <a:endParaRPr u="sng">
              <a:solidFill>
                <a:srgbClr val="FFFFFF"/>
              </a:solidFill>
            </a:endParaRPr>
          </a:p>
        </p:txBody>
      </p:sp>
      <p:grpSp>
        <p:nvGrpSpPr>
          <p:cNvPr id="201" name="Google Shape;201;p27"/>
          <p:cNvGrpSpPr/>
          <p:nvPr/>
        </p:nvGrpSpPr>
        <p:grpSpPr>
          <a:xfrm>
            <a:off x="6342125" y="285750"/>
            <a:ext cx="2299200" cy="2286000"/>
            <a:chOff x="6342125" y="285750"/>
            <a:chExt cx="2299200" cy="2286000"/>
          </a:xfrm>
        </p:grpSpPr>
        <p:sp>
          <p:nvSpPr>
            <p:cNvPr id="202" name="Google Shape;202;p27"/>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clock&#10;&#10;Description automatically generated" id="203" name="Google Shape;203;p27"/>
            <p:cNvPicPr preferRelativeResize="0"/>
            <p:nvPr/>
          </p:nvPicPr>
          <p:blipFill>
            <a:blip r:embed="rId3">
              <a:alphaModFix/>
            </a:blip>
            <a:stretch>
              <a:fillRect/>
            </a:stretch>
          </p:blipFill>
          <p:spPr>
            <a:xfrm>
              <a:off x="6348725" y="285750"/>
              <a:ext cx="2286000" cy="2286000"/>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2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Open-Ended Questions</a:t>
            </a:r>
            <a:endParaRPr/>
          </a:p>
        </p:txBody>
      </p:sp>
      <p:sp>
        <p:nvSpPr>
          <p:cNvPr id="209" name="Google Shape;209;p28"/>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An example using scientific literature?</a:t>
            </a:r>
            <a:endParaRPr>
              <a:solidFill>
                <a:srgbClr val="FFFFFF"/>
              </a:solidFill>
            </a:endParaRPr>
          </a:p>
          <a:p>
            <a:pPr indent="0" lvl="0" marL="0" rtl="0" algn="l">
              <a:spcBef>
                <a:spcPts val="1600"/>
              </a:spcBef>
              <a:spcAft>
                <a:spcPts val="0"/>
              </a:spcAft>
              <a:buNone/>
            </a:pPr>
            <a:r>
              <a:t/>
            </a:r>
            <a:endParaRPr>
              <a:solidFill>
                <a:srgbClr val="FFFFFF"/>
              </a:solidFill>
            </a:endParaRPr>
          </a:p>
          <a:p>
            <a:pPr indent="0" lvl="0" marL="0" rtl="0" algn="l">
              <a:spcBef>
                <a:spcPts val="1600"/>
              </a:spcBef>
              <a:spcAft>
                <a:spcPts val="1600"/>
              </a:spcAft>
              <a:buNone/>
            </a:pPr>
            <a:r>
              <a:t/>
            </a:r>
            <a:endParaRPr u="sng">
              <a:solidFill>
                <a:srgbClr val="FFFFFF"/>
              </a:solidFill>
            </a:endParaRPr>
          </a:p>
        </p:txBody>
      </p:sp>
      <p:grpSp>
        <p:nvGrpSpPr>
          <p:cNvPr id="210" name="Google Shape;210;p28"/>
          <p:cNvGrpSpPr/>
          <p:nvPr/>
        </p:nvGrpSpPr>
        <p:grpSpPr>
          <a:xfrm>
            <a:off x="6342125" y="285750"/>
            <a:ext cx="2299200" cy="2286000"/>
            <a:chOff x="6342125" y="285750"/>
            <a:chExt cx="2299200" cy="2286000"/>
          </a:xfrm>
        </p:grpSpPr>
        <p:sp>
          <p:nvSpPr>
            <p:cNvPr id="211" name="Google Shape;211;p28"/>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clock&#10;&#10;Description automatically generated" id="212" name="Google Shape;212;p28"/>
            <p:cNvPicPr preferRelativeResize="0"/>
            <p:nvPr/>
          </p:nvPicPr>
          <p:blipFill>
            <a:blip r:embed="rId3">
              <a:alphaModFix/>
            </a:blip>
            <a:stretch>
              <a:fillRect/>
            </a:stretch>
          </p:blipFill>
          <p:spPr>
            <a:xfrm>
              <a:off x="6348725" y="285750"/>
              <a:ext cx="2286000" cy="2286000"/>
            </a:xfrm>
            <a:prstGeom prst="rect">
              <a:avLst/>
            </a:prstGeom>
            <a:noFill/>
            <a:ln>
              <a:noFill/>
            </a:ln>
          </p:spPr>
        </p:pic>
      </p:grpSp>
      <p:pic>
        <p:nvPicPr>
          <p:cNvPr id="213" name="Google Shape;213;p28"/>
          <p:cNvPicPr preferRelativeResize="0"/>
          <p:nvPr/>
        </p:nvPicPr>
        <p:blipFill>
          <a:blip r:embed="rId4">
            <a:alphaModFix/>
          </a:blip>
          <a:stretch>
            <a:fillRect/>
          </a:stretch>
        </p:blipFill>
        <p:spPr>
          <a:xfrm>
            <a:off x="251100" y="2939125"/>
            <a:ext cx="8641801" cy="1756145"/>
          </a:xfrm>
          <a:prstGeom prst="rect">
            <a:avLst/>
          </a:prstGeom>
          <a:noFill/>
          <a:ln>
            <a:noFill/>
          </a:ln>
        </p:spPr>
      </p:pic>
      <p:pic>
        <p:nvPicPr>
          <p:cNvPr id="214" name="Google Shape;214;p28"/>
          <p:cNvPicPr preferRelativeResize="0"/>
          <p:nvPr/>
        </p:nvPicPr>
        <p:blipFill>
          <a:blip r:embed="rId5">
            <a:alphaModFix/>
          </a:blip>
          <a:stretch>
            <a:fillRect/>
          </a:stretch>
        </p:blipFill>
        <p:spPr>
          <a:xfrm>
            <a:off x="4951904" y="171450"/>
            <a:ext cx="3941004" cy="3078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29"/>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Oral Assessment</a:t>
            </a:r>
            <a:endParaRPr/>
          </a:p>
        </p:txBody>
      </p:sp>
      <p:sp>
        <p:nvSpPr>
          <p:cNvPr id="220" name="Google Shape;220;p29"/>
          <p:cNvSpPr txBox="1"/>
          <p:nvPr>
            <p:ph idx="1" type="body"/>
          </p:nvPr>
        </p:nvSpPr>
        <p:spPr>
          <a:xfrm>
            <a:off x="151850" y="1489825"/>
            <a:ext cx="8604300" cy="3217200"/>
          </a:xfrm>
          <a:prstGeom prst="rect">
            <a:avLst/>
          </a:prstGeom>
          <a:solidFill>
            <a:srgbClr val="FFFFFF"/>
          </a:solidFill>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grpSp>
        <p:nvGrpSpPr>
          <p:cNvPr id="221" name="Google Shape;221;p29"/>
          <p:cNvGrpSpPr/>
          <p:nvPr/>
        </p:nvGrpSpPr>
        <p:grpSpPr>
          <a:xfrm>
            <a:off x="6342125" y="285750"/>
            <a:ext cx="2299200" cy="2286000"/>
            <a:chOff x="6342125" y="285750"/>
            <a:chExt cx="2299200" cy="2286000"/>
          </a:xfrm>
        </p:grpSpPr>
        <p:sp>
          <p:nvSpPr>
            <p:cNvPr id="222" name="Google Shape;222;p29"/>
            <p:cNvSpPr/>
            <p:nvPr/>
          </p:nvSpPr>
          <p:spPr>
            <a:xfrm>
              <a:off x="6342125" y="312300"/>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close up of a sign&#10;&#10;Description automatically generated" id="223" name="Google Shape;223;p29"/>
            <p:cNvPicPr preferRelativeResize="0"/>
            <p:nvPr/>
          </p:nvPicPr>
          <p:blipFill>
            <a:blip r:embed="rId3">
              <a:alphaModFix/>
            </a:blip>
            <a:stretch>
              <a:fillRect/>
            </a:stretch>
          </p:blipFill>
          <p:spPr>
            <a:xfrm>
              <a:off x="6348725" y="285750"/>
              <a:ext cx="2286000" cy="2286000"/>
            </a:xfrm>
            <a:prstGeom prst="rect">
              <a:avLst/>
            </a:prstGeom>
            <a:noFill/>
            <a:ln>
              <a:noFill/>
            </a:ln>
          </p:spPr>
        </p:pic>
      </p:grpSp>
      <p:grpSp>
        <p:nvGrpSpPr>
          <p:cNvPr id="224" name="Google Shape;224;p29"/>
          <p:cNvGrpSpPr/>
          <p:nvPr/>
        </p:nvGrpSpPr>
        <p:grpSpPr>
          <a:xfrm>
            <a:off x="76200" y="1489826"/>
            <a:ext cx="8991600" cy="3539524"/>
            <a:chOff x="76200" y="1489826"/>
            <a:chExt cx="8991600" cy="3539524"/>
          </a:xfrm>
        </p:grpSpPr>
        <p:grpSp>
          <p:nvGrpSpPr>
            <p:cNvPr id="225" name="Google Shape;225;p29"/>
            <p:cNvGrpSpPr/>
            <p:nvPr/>
          </p:nvGrpSpPr>
          <p:grpSpPr>
            <a:xfrm>
              <a:off x="76200" y="1489826"/>
              <a:ext cx="8991600" cy="3539524"/>
              <a:chOff x="76200" y="1489826"/>
              <a:chExt cx="8991600" cy="3539524"/>
            </a:xfrm>
          </p:grpSpPr>
          <p:pic>
            <p:nvPicPr>
              <p:cNvPr id="226" name="Google Shape;226;p29"/>
              <p:cNvPicPr preferRelativeResize="0"/>
              <p:nvPr/>
            </p:nvPicPr>
            <p:blipFill>
              <a:blip r:embed="rId4">
                <a:alphaModFix/>
              </a:blip>
              <a:stretch>
                <a:fillRect/>
              </a:stretch>
            </p:blipFill>
            <p:spPr>
              <a:xfrm>
                <a:off x="159300" y="2899525"/>
                <a:ext cx="8368198" cy="1768634"/>
              </a:xfrm>
              <a:prstGeom prst="rect">
                <a:avLst/>
              </a:prstGeom>
              <a:noFill/>
              <a:ln>
                <a:noFill/>
              </a:ln>
            </p:spPr>
          </p:pic>
          <p:pic>
            <p:nvPicPr>
              <p:cNvPr id="227" name="Google Shape;227;p29"/>
              <p:cNvPicPr preferRelativeResize="0"/>
              <p:nvPr/>
            </p:nvPicPr>
            <p:blipFill>
              <a:blip r:embed="rId5">
                <a:alphaModFix/>
              </a:blip>
              <a:stretch>
                <a:fillRect/>
              </a:stretch>
            </p:blipFill>
            <p:spPr>
              <a:xfrm>
                <a:off x="159300" y="1489826"/>
                <a:ext cx="6085858" cy="1535275"/>
              </a:xfrm>
              <a:prstGeom prst="rect">
                <a:avLst/>
              </a:prstGeom>
              <a:noFill/>
              <a:ln>
                <a:noFill/>
              </a:ln>
            </p:spPr>
          </p:pic>
          <p:sp>
            <p:nvSpPr>
              <p:cNvPr id="228" name="Google Shape;228;p29"/>
              <p:cNvSpPr txBox="1"/>
              <p:nvPr/>
            </p:nvSpPr>
            <p:spPr>
              <a:xfrm>
                <a:off x="76200" y="4668150"/>
                <a:ext cx="89916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rgbClr val="FFFFFF"/>
                    </a:solidFill>
                    <a:latin typeface="Roboto"/>
                    <a:ea typeface="Roboto"/>
                    <a:cs typeface="Roboto"/>
                    <a:sym typeface="Roboto"/>
                    <a:hlinkClick r:id="rId6"/>
                  </a:rPr>
                  <a:t>Allain, R. (2017). “The Best Way to Test Students? Make Them Explain It On Video.” Wired Science, August 16.</a:t>
                </a:r>
                <a:endParaRPr u="sng">
                  <a:solidFill>
                    <a:srgbClr val="FFFFFF"/>
                  </a:solidFill>
                  <a:latin typeface="Roboto"/>
                  <a:ea typeface="Roboto"/>
                  <a:cs typeface="Roboto"/>
                  <a:sym typeface="Roboto"/>
                </a:endParaRPr>
              </a:p>
            </p:txBody>
          </p:sp>
        </p:grpSp>
        <p:pic>
          <p:nvPicPr>
            <p:cNvPr id="229" name="Google Shape;229;p29"/>
            <p:cNvPicPr preferRelativeResize="0"/>
            <p:nvPr/>
          </p:nvPicPr>
          <p:blipFill>
            <a:blip r:embed="rId7">
              <a:alphaModFix/>
            </a:blip>
            <a:stretch>
              <a:fillRect/>
            </a:stretch>
          </p:blipFill>
          <p:spPr>
            <a:xfrm>
              <a:off x="5841450" y="2619700"/>
              <a:ext cx="2686050" cy="819150"/>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par>
                          <p:cTn fill="hold">
                            <p:stCondLst>
                              <p:cond delay="0"/>
                            </p:stCondLst>
                            <p:childTnLst>
                              <p:par>
                                <p:cTn fill="hold" nodeType="after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30"/>
          <p:cNvSpPr txBox="1"/>
          <p:nvPr>
            <p:ph type="title"/>
          </p:nvPr>
        </p:nvSpPr>
        <p:spPr>
          <a:xfrm>
            <a:off x="480750" y="1764950"/>
            <a:ext cx="8222100" cy="907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Breakout Sessions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31"/>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Breakout Room: Discuss and Share (30 mins)</a:t>
            </a:r>
            <a:endParaRPr/>
          </a:p>
        </p:txBody>
      </p:sp>
      <p:sp>
        <p:nvSpPr>
          <p:cNvPr id="240" name="Google Shape;240;p31"/>
          <p:cNvSpPr txBox="1"/>
          <p:nvPr>
            <p:ph idx="1" type="body"/>
          </p:nvPr>
        </p:nvSpPr>
        <p:spPr>
          <a:xfrm>
            <a:off x="387900" y="1419275"/>
            <a:ext cx="8368200" cy="3470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t>Discuss the pros and cons of each of the models through your disciplinary lens (if applicable), using the following guidelines: </a:t>
            </a:r>
            <a:endParaRPr/>
          </a:p>
          <a:p>
            <a:pPr indent="0" lvl="0" marL="457200" rtl="0" algn="l">
              <a:spcBef>
                <a:spcPts val="1600"/>
              </a:spcBef>
              <a:spcAft>
                <a:spcPts val="0"/>
              </a:spcAft>
              <a:buNone/>
            </a:pPr>
            <a:r>
              <a:rPr lang="en"/>
              <a:t>Inclusivity, Academic Integrity, Learning and Faculty Time</a:t>
            </a:r>
            <a:endParaRPr/>
          </a:p>
          <a:p>
            <a:pPr indent="-342900" lvl="0" marL="457200" rtl="0" algn="l">
              <a:spcBef>
                <a:spcPts val="1600"/>
              </a:spcBef>
              <a:spcAft>
                <a:spcPts val="0"/>
              </a:spcAft>
              <a:buClr>
                <a:schemeClr val="dk1"/>
              </a:buClr>
              <a:buSzPts val="1800"/>
              <a:buChar char="●"/>
            </a:pPr>
            <a:r>
              <a:rPr lang="en"/>
              <a:t>The group member with the last name that is alphabetically first should take notes and be prepared to report back on the following:</a:t>
            </a:r>
            <a:endParaRPr/>
          </a:p>
          <a:p>
            <a:pPr indent="-317500" lvl="1" marL="914400" rtl="0" algn="l">
              <a:spcBef>
                <a:spcPts val="0"/>
              </a:spcBef>
              <a:spcAft>
                <a:spcPts val="0"/>
              </a:spcAft>
              <a:buClr>
                <a:schemeClr val="dk1"/>
              </a:buClr>
              <a:buSzPts val="1400"/>
              <a:buChar char="○"/>
            </a:pPr>
            <a:r>
              <a:rPr lang="en"/>
              <a:t>Is there a model that really stands out as most promising?  If so, why? If not, why not?</a:t>
            </a:r>
            <a:br>
              <a:rPr lang="en"/>
            </a:br>
            <a:endParaRPr/>
          </a:p>
          <a:p>
            <a:pPr indent="-342900" lvl="0" marL="457200" rtl="0" algn="l">
              <a:spcBef>
                <a:spcPts val="0"/>
              </a:spcBef>
              <a:spcAft>
                <a:spcPts val="0"/>
              </a:spcAft>
              <a:buClr>
                <a:schemeClr val="dk1"/>
              </a:buClr>
              <a:buSzPts val="1800"/>
              <a:buChar char="●"/>
            </a:pPr>
            <a:r>
              <a:rPr lang="en"/>
              <a:t> You will find a blank file in the Google Drive folder for your breakout group (e.g. Breakout Group 18) where you will type in the notes from your group discussion. </a:t>
            </a:r>
            <a:r>
              <a:rPr lang="en" u="sng">
                <a:solidFill>
                  <a:schemeClr val="hlink"/>
                </a:solidFill>
                <a:hlinkClick r:id="rId3"/>
              </a:rPr>
              <a:t>https://tinyurl.com/acs-breakout</a:t>
            </a:r>
            <a:endParaRPr/>
          </a:p>
          <a:p>
            <a:pPr indent="-342900" lvl="0" marL="457200" rtl="0" algn="l">
              <a:spcBef>
                <a:spcPts val="0"/>
              </a:spcBef>
              <a:spcAft>
                <a:spcPts val="0"/>
              </a:spcAft>
              <a:buClr>
                <a:srgbClr val="434343"/>
              </a:buClr>
              <a:buSzPts val="1800"/>
              <a:buChar char="●"/>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Session Resources</a:t>
            </a:r>
            <a:endParaRPr/>
          </a:p>
        </p:txBody>
      </p:sp>
      <p:sp>
        <p:nvSpPr>
          <p:cNvPr id="79" name="Google Shape;79;p14"/>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 the resources from the workshop, including the session notes will be available in the following Google Drive folder. </a:t>
            </a:r>
            <a:endParaRPr/>
          </a:p>
          <a:p>
            <a:pPr indent="0" lvl="0" marL="0" rtl="0" algn="l">
              <a:spcBef>
                <a:spcPts val="1600"/>
              </a:spcBef>
              <a:spcAft>
                <a:spcPts val="0"/>
              </a:spcAft>
              <a:buNone/>
            </a:pPr>
            <a:r>
              <a:t/>
            </a:r>
            <a:endParaRPr/>
          </a:p>
          <a:p>
            <a:pPr indent="0" lvl="0" marL="0" rtl="0" algn="l">
              <a:spcBef>
                <a:spcPts val="1600"/>
              </a:spcBef>
              <a:spcAft>
                <a:spcPts val="0"/>
              </a:spcAft>
              <a:buNone/>
            </a:pPr>
            <a:r>
              <a:rPr lang="en" u="sng">
                <a:solidFill>
                  <a:schemeClr val="hlink"/>
                </a:solidFill>
                <a:hlinkClick r:id="rId3"/>
              </a:rPr>
              <a:t>https://drive.google.com/drive/folders/1ret3degUh8mhWyuy6FmTHxAqEHL24R5n?usp=sharing</a:t>
            </a:r>
            <a:endParaRPr/>
          </a:p>
          <a:p>
            <a:pPr indent="0" lvl="0" marL="0" rtl="0" algn="l">
              <a:spcBef>
                <a:spcPts val="1600"/>
              </a:spcBef>
              <a:spcAft>
                <a:spcPts val="0"/>
              </a:spcAft>
              <a:buNone/>
            </a:pPr>
            <a:r>
              <a:rPr lang="en" u="sng">
                <a:solidFill>
                  <a:schemeClr val="hlink"/>
                </a:solidFill>
                <a:latin typeface="Arial"/>
                <a:ea typeface="Arial"/>
                <a:cs typeface="Arial"/>
                <a:sym typeface="Arial"/>
                <a:hlinkClick r:id="rId4"/>
              </a:rPr>
              <a:t>https://tinyurl.com/acs-assessment-workshop</a:t>
            </a:r>
            <a:endParaRPr sz="2500"/>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32"/>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Follow up activity: Create </a:t>
            </a:r>
            <a:endParaRPr/>
          </a:p>
        </p:txBody>
      </p:sp>
      <p:sp>
        <p:nvSpPr>
          <p:cNvPr id="246" name="Google Shape;246;p32"/>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42900" lvl="0" marL="457200" rtl="0" algn="l">
              <a:lnSpc>
                <a:spcPct val="134000"/>
              </a:lnSpc>
              <a:spcBef>
                <a:spcPts val="0"/>
              </a:spcBef>
              <a:spcAft>
                <a:spcPts val="0"/>
              </a:spcAft>
              <a:buClr>
                <a:schemeClr val="dk1"/>
              </a:buClr>
              <a:buSzPts val="1800"/>
              <a:buChar char="●"/>
            </a:pPr>
            <a:r>
              <a:rPr b="1" lang="en"/>
              <a:t>Choose </a:t>
            </a:r>
            <a:r>
              <a:rPr lang="en"/>
              <a:t>the model you would like to use. </a:t>
            </a:r>
            <a:endParaRPr/>
          </a:p>
          <a:p>
            <a:pPr indent="-342900" lvl="0" marL="457200" rtl="0" algn="l">
              <a:lnSpc>
                <a:spcPct val="134000"/>
              </a:lnSpc>
              <a:spcBef>
                <a:spcPts val="0"/>
              </a:spcBef>
              <a:spcAft>
                <a:spcPts val="0"/>
              </a:spcAft>
              <a:buClr>
                <a:schemeClr val="dk1"/>
              </a:buClr>
              <a:buSzPts val="1800"/>
              <a:buChar char="●"/>
            </a:pPr>
            <a:r>
              <a:rPr b="1" lang="en"/>
              <a:t>Choose </a:t>
            </a:r>
            <a:r>
              <a:rPr lang="en"/>
              <a:t>the learning objective you want to address. </a:t>
            </a:r>
            <a:endParaRPr/>
          </a:p>
          <a:p>
            <a:pPr indent="-342900" lvl="0" marL="457200" rtl="0" algn="l">
              <a:lnSpc>
                <a:spcPct val="134000"/>
              </a:lnSpc>
              <a:spcBef>
                <a:spcPts val="0"/>
              </a:spcBef>
              <a:spcAft>
                <a:spcPts val="0"/>
              </a:spcAft>
              <a:buClr>
                <a:schemeClr val="dk1"/>
              </a:buClr>
              <a:buSzPts val="1800"/>
              <a:buChar char="●"/>
            </a:pPr>
            <a:r>
              <a:rPr b="1" lang="en"/>
              <a:t>Design</a:t>
            </a:r>
            <a:r>
              <a:rPr lang="en"/>
              <a:t> an assessment that would best support the learning objective, and identify any potential inclusivity or academic integrity issues.  </a:t>
            </a:r>
            <a:endParaRPr/>
          </a:p>
          <a:p>
            <a:pPr indent="-342900" lvl="0" marL="457200" rtl="0" algn="l">
              <a:lnSpc>
                <a:spcPct val="134000"/>
              </a:lnSpc>
              <a:spcBef>
                <a:spcPts val="0"/>
              </a:spcBef>
              <a:spcAft>
                <a:spcPts val="0"/>
              </a:spcAft>
              <a:buClr>
                <a:schemeClr val="dk1"/>
              </a:buClr>
              <a:buSzPts val="1800"/>
              <a:buChar char="●"/>
            </a:pPr>
            <a:r>
              <a:rPr b="1" lang="en"/>
              <a:t>Share</a:t>
            </a:r>
            <a:r>
              <a:rPr lang="en"/>
              <a:t> your assessments on Google Docs. Be sure to share the rationale that guided your thinking. </a:t>
            </a:r>
            <a:endParaRPr/>
          </a:p>
          <a:p>
            <a:pPr indent="-342900" lvl="0" marL="457200" rtl="0" algn="l">
              <a:lnSpc>
                <a:spcPct val="134000"/>
              </a:lnSpc>
              <a:spcBef>
                <a:spcPts val="0"/>
              </a:spcBef>
              <a:spcAft>
                <a:spcPts val="0"/>
              </a:spcAft>
              <a:buClr>
                <a:schemeClr val="dk1"/>
              </a:buClr>
              <a:buSzPts val="1800"/>
              <a:buChar char="●"/>
            </a:pPr>
            <a:r>
              <a:rPr b="1" lang="en"/>
              <a:t>Discuss</a:t>
            </a:r>
            <a:r>
              <a:rPr lang="en"/>
              <a:t> how these assessments differ from your previous assessments.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3"/>
          <p:cNvSpPr txBox="1"/>
          <p:nvPr>
            <p:ph type="title"/>
          </p:nvPr>
        </p:nvSpPr>
        <p:spPr>
          <a:xfrm>
            <a:off x="451400" y="446150"/>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Thank You !!</a:t>
            </a:r>
            <a:endParaRPr/>
          </a:p>
        </p:txBody>
      </p:sp>
      <p:sp>
        <p:nvSpPr>
          <p:cNvPr id="252" name="Google Shape;252;p33"/>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 the resources from the workshop, including your notes from the breakout session, will be available in the following Google Drive folder. </a:t>
            </a:r>
            <a:endParaRPr/>
          </a:p>
          <a:p>
            <a:pPr indent="0" lvl="0" marL="0" rtl="0" algn="l">
              <a:spcBef>
                <a:spcPts val="1600"/>
              </a:spcBef>
              <a:spcAft>
                <a:spcPts val="0"/>
              </a:spcAft>
              <a:buNone/>
            </a:pPr>
            <a:r>
              <a:rPr lang="en" u="sng">
                <a:solidFill>
                  <a:schemeClr val="hlink"/>
                </a:solidFill>
                <a:hlinkClick r:id="rId3"/>
              </a:rPr>
              <a:t>https://drive.google.com/drive/folders/1ret3degUh8mhWyuy6FmTHxAqEHL24R5n?usp=sharing</a:t>
            </a:r>
            <a:endParaRPr/>
          </a:p>
          <a:p>
            <a:pPr indent="0" lvl="0" marL="0" rtl="0" algn="l">
              <a:spcBef>
                <a:spcPts val="1600"/>
              </a:spcBef>
              <a:spcAft>
                <a:spcPts val="0"/>
              </a:spcAft>
              <a:buNone/>
            </a:pPr>
            <a:r>
              <a:rPr lang="en" u="sng">
                <a:solidFill>
                  <a:schemeClr val="accent5"/>
                </a:solidFill>
                <a:latin typeface="Arial"/>
                <a:ea typeface="Arial"/>
                <a:cs typeface="Arial"/>
                <a:sym typeface="Arial"/>
                <a:hlinkClick r:id="rId4"/>
              </a:rPr>
              <a:t>https://tinyurl.com/acs-assessment-workshop</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3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Contact Info</a:t>
            </a:r>
            <a:endParaRPr/>
          </a:p>
        </p:txBody>
      </p:sp>
      <p:sp>
        <p:nvSpPr>
          <p:cNvPr id="258" name="Google Shape;258;p34"/>
          <p:cNvSpPr txBox="1"/>
          <p:nvPr>
            <p:ph idx="1" type="body"/>
          </p:nvPr>
        </p:nvSpPr>
        <p:spPr>
          <a:xfrm>
            <a:off x="387900" y="1565100"/>
            <a:ext cx="8368200" cy="201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100">
                <a:latin typeface="Arial"/>
                <a:ea typeface="Arial"/>
                <a:cs typeface="Arial"/>
                <a:sym typeface="Arial"/>
              </a:rPr>
              <a:t>Megan Leonard			Prayat Poudel				Todd Tinsley</a:t>
            </a:r>
            <a:endParaRPr sz="2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			</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Professor of Economics and Business		</a:t>
            </a:r>
            <a:r>
              <a:rPr lang="en" sz="1100">
                <a:latin typeface="Arial"/>
                <a:ea typeface="Arial"/>
                <a:cs typeface="Arial"/>
                <a:sym typeface="Arial"/>
              </a:rPr>
              <a:t>Assistant Professor of Mathematics			Professor of Physics</a:t>
            </a:r>
            <a:endParaRPr sz="1100">
              <a:latin typeface="Arial"/>
              <a:ea typeface="Arial"/>
              <a:cs typeface="Arial"/>
              <a:sym typeface="Arial"/>
            </a:endParaRPr>
          </a:p>
          <a:p>
            <a:pPr indent="0" lvl="0" marL="0" rtl="0" algn="l">
              <a:spcBef>
                <a:spcPts val="0"/>
              </a:spcBef>
              <a:spcAft>
                <a:spcPts val="0"/>
              </a:spcAft>
              <a:buNone/>
            </a:pPr>
            <a:r>
              <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Hendrix College					</a:t>
            </a:r>
            <a:r>
              <a:rPr lang="en" sz="1100">
                <a:latin typeface="Arial"/>
                <a:ea typeface="Arial"/>
                <a:cs typeface="Arial"/>
                <a:sym typeface="Arial"/>
              </a:rPr>
              <a:t>Centre College					Hendrix College</a:t>
            </a:r>
            <a:endParaRPr sz="1100">
              <a:latin typeface="Arial"/>
              <a:ea typeface="Arial"/>
              <a:cs typeface="Arial"/>
              <a:sym typeface="Arial"/>
            </a:endParaRPr>
          </a:p>
          <a:p>
            <a:pPr indent="0" lvl="0" marL="0" rtl="0" algn="l">
              <a:spcBef>
                <a:spcPts val="0"/>
              </a:spcBef>
              <a:spcAft>
                <a:spcPts val="0"/>
              </a:spcAft>
              <a:buNone/>
            </a:pPr>
            <a:r>
              <a:t/>
            </a:r>
            <a:endParaRPr sz="1100">
              <a:latin typeface="Arial"/>
              <a:ea typeface="Arial"/>
              <a:cs typeface="Arial"/>
              <a:sym typeface="Arial"/>
            </a:endParaRPr>
          </a:p>
          <a:p>
            <a:pPr indent="0" lvl="0" marL="0" rtl="0" algn="l">
              <a:spcBef>
                <a:spcPts val="0"/>
              </a:spcBef>
              <a:spcAft>
                <a:spcPts val="0"/>
              </a:spcAft>
              <a:buNone/>
            </a:pPr>
            <a:r>
              <a:rPr lang="en" sz="1400" u="sng">
                <a:latin typeface="Arial"/>
                <a:ea typeface="Arial"/>
                <a:cs typeface="Arial"/>
                <a:sym typeface="Arial"/>
                <a:hlinkClick r:id="rId3"/>
              </a:rPr>
              <a:t>Leonard@hendrix.edu</a:t>
            </a:r>
            <a:r>
              <a:rPr lang="en" sz="1400">
                <a:latin typeface="Arial"/>
                <a:ea typeface="Arial"/>
                <a:cs typeface="Arial"/>
                <a:sym typeface="Arial"/>
              </a:rPr>
              <a:t>				</a:t>
            </a:r>
            <a:r>
              <a:rPr lang="en" sz="1400" u="sng">
                <a:latin typeface="Arial"/>
                <a:ea typeface="Arial"/>
                <a:cs typeface="Arial"/>
                <a:sym typeface="Arial"/>
                <a:hlinkClick r:id="rId4"/>
              </a:rPr>
              <a:t>prayat.poudel@centre.edu</a:t>
            </a:r>
            <a:r>
              <a:rPr lang="en" sz="1400">
                <a:latin typeface="Arial"/>
                <a:ea typeface="Arial"/>
                <a:cs typeface="Arial"/>
                <a:sym typeface="Arial"/>
              </a:rPr>
              <a:t>			</a:t>
            </a:r>
            <a:r>
              <a:rPr lang="en" sz="1400" u="sng">
                <a:latin typeface="Arial"/>
                <a:ea typeface="Arial"/>
                <a:cs typeface="Arial"/>
                <a:sym typeface="Arial"/>
                <a:hlinkClick r:id="rId5"/>
              </a:rPr>
              <a:t>tinsley@hendrix.edu</a:t>
            </a:r>
            <a:r>
              <a:rPr lang="en" sz="1400">
                <a:latin typeface="Arial"/>
                <a:ea typeface="Arial"/>
                <a:cs typeface="Arial"/>
                <a:sym typeface="Arial"/>
              </a:rPr>
              <a:t>	</a:t>
            </a:r>
            <a:endParaRPr sz="1400">
              <a:latin typeface="Arial"/>
              <a:ea typeface="Arial"/>
              <a:cs typeface="Arial"/>
              <a:sym typeface="Arial"/>
            </a:endParaRPr>
          </a:p>
          <a:p>
            <a:pPr indent="0" lvl="0" marL="0" rtl="0" algn="l">
              <a:spcBef>
                <a:spcPts val="0"/>
              </a:spcBef>
              <a:spcAft>
                <a:spcPts val="0"/>
              </a:spcAft>
              <a:buNone/>
            </a:pPr>
            <a:r>
              <a:t/>
            </a:r>
            <a:endParaRPr/>
          </a:p>
          <a:p>
            <a:pPr indent="0" lvl="0" marL="0" rtl="0" algn="ctr">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Workshop </a:t>
            </a:r>
            <a:r>
              <a:rPr lang="en"/>
              <a:t>etiquette</a:t>
            </a:r>
            <a:endParaRPr/>
          </a:p>
        </p:txBody>
      </p:sp>
      <p:sp>
        <p:nvSpPr>
          <p:cNvPr id="85" name="Google Shape;85;p15"/>
          <p:cNvSpPr txBox="1"/>
          <p:nvPr>
            <p:ph idx="1" type="body"/>
          </p:nvPr>
        </p:nvSpPr>
        <p:spPr>
          <a:xfrm>
            <a:off x="387900" y="1468399"/>
            <a:ext cx="8368200" cy="3078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U</a:t>
            </a:r>
            <a:r>
              <a:rPr lang="en"/>
              <a:t>nless you’re talking, usually stay on mute to minimize interference of background noise​</a:t>
            </a:r>
            <a:endParaRPr/>
          </a:p>
          <a:p>
            <a:pPr indent="-342900" lvl="0" marL="457200" rtl="0" algn="l">
              <a:spcBef>
                <a:spcPts val="0"/>
              </a:spcBef>
              <a:spcAft>
                <a:spcPts val="0"/>
              </a:spcAft>
              <a:buSzPts val="1800"/>
              <a:buChar char="●"/>
            </a:pPr>
            <a:r>
              <a:rPr lang="en"/>
              <a:t>Use the “raise hand” function if you’d like to contribute in the large group.</a:t>
            </a:r>
            <a:endParaRPr/>
          </a:p>
          <a:p>
            <a:pPr indent="-342900" lvl="0" marL="457200" rtl="0" algn="l">
              <a:spcBef>
                <a:spcPts val="0"/>
              </a:spcBef>
              <a:spcAft>
                <a:spcPts val="0"/>
              </a:spcAft>
              <a:buSzPts val="1800"/>
              <a:buChar char="●"/>
            </a:pPr>
            <a:r>
              <a:rPr lang="en"/>
              <a:t>We will record the large group sessions so that they will be available for later viewing, but we will not record breakout sessions</a:t>
            </a:r>
            <a:endParaRPr/>
          </a:p>
          <a:p>
            <a:pPr indent="-342900" lvl="0" marL="457200" rtl="0" algn="l">
              <a:spcBef>
                <a:spcPts val="0"/>
              </a:spcBef>
              <a:spcAft>
                <a:spcPts val="0"/>
              </a:spcAft>
              <a:buSzPts val="1800"/>
              <a:buChar char="●"/>
            </a:pPr>
            <a:r>
              <a:rPr lang="en"/>
              <a:t>The chat window will be used for to discussion in the large group. To minimize distractions, we ask you to not have tangential conversations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General Workshop Guidelines</a:t>
            </a:r>
            <a:endParaRPr/>
          </a:p>
        </p:txBody>
      </p:sp>
      <p:sp>
        <p:nvSpPr>
          <p:cNvPr id="91" name="Google Shape;91;p16"/>
          <p:cNvSpPr txBox="1"/>
          <p:nvPr>
            <p:ph idx="1" type="body"/>
          </p:nvPr>
        </p:nvSpPr>
        <p:spPr>
          <a:xfrm>
            <a:off x="387900" y="1489825"/>
            <a:ext cx="8368200" cy="339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Assume best intentions.​</a:t>
            </a:r>
            <a:endParaRPr/>
          </a:p>
          <a:p>
            <a:pPr indent="0" lvl="0" marL="0" rtl="0" algn="l">
              <a:spcBef>
                <a:spcPts val="1600"/>
              </a:spcBef>
              <a:spcAft>
                <a:spcPts val="0"/>
              </a:spcAft>
              <a:buNone/>
            </a:pPr>
            <a:r>
              <a:rPr lang="en"/>
              <a:t>Be patient. ​</a:t>
            </a:r>
            <a:endParaRPr/>
          </a:p>
          <a:p>
            <a:pPr indent="0" lvl="0" marL="0" rtl="0" algn="l">
              <a:spcBef>
                <a:spcPts val="1600"/>
              </a:spcBef>
              <a:spcAft>
                <a:spcPts val="0"/>
              </a:spcAft>
              <a:buNone/>
            </a:pPr>
            <a:r>
              <a:rPr lang="en"/>
              <a:t>Don't judge. ​</a:t>
            </a:r>
            <a:endParaRPr/>
          </a:p>
          <a:p>
            <a:pPr indent="0" lvl="0" marL="0" rtl="0" algn="l">
              <a:spcBef>
                <a:spcPts val="1600"/>
              </a:spcBef>
              <a:spcAft>
                <a:spcPts val="0"/>
              </a:spcAft>
              <a:buNone/>
            </a:pPr>
            <a:r>
              <a:rPr lang="en"/>
              <a:t>Understand that we are all working in unusual environments and distractions happen.</a:t>
            </a:r>
            <a:endParaRPr/>
          </a:p>
          <a:p>
            <a:pPr indent="0" lvl="0" marL="0" rtl="0" algn="l">
              <a:spcBef>
                <a:spcPts val="1600"/>
              </a:spcBef>
              <a:spcAft>
                <a:spcPts val="0"/>
              </a:spcAft>
              <a:buNone/>
            </a:pPr>
            <a:r>
              <a:rPr lang="en"/>
              <a:t>Be mindful of everyone’s time in both commenting and returning from breakout</a:t>
            </a:r>
            <a:endParaRPr/>
          </a:p>
          <a:p>
            <a:pPr indent="0" lvl="0" marL="0" rtl="0" algn="l">
              <a:spcBef>
                <a:spcPts val="1600"/>
              </a:spcBef>
              <a:spcAft>
                <a:spcPts val="1600"/>
              </a:spcAft>
              <a:buNone/>
            </a:pPr>
            <a:r>
              <a:rPr lang="en"/>
              <a:t>Others?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7"/>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Workshop Goals</a:t>
            </a:r>
            <a:endParaRPr/>
          </a:p>
        </p:txBody>
      </p:sp>
      <p:sp>
        <p:nvSpPr>
          <p:cNvPr id="97" name="Google Shape;97;p17"/>
          <p:cNvSpPr txBox="1"/>
          <p:nvPr>
            <p:ph idx="1" type="body"/>
          </p:nvPr>
        </p:nvSpPr>
        <p:spPr>
          <a:xfrm>
            <a:off x="387900" y="1470000"/>
            <a:ext cx="8368200" cy="2447400"/>
          </a:xfrm>
          <a:prstGeom prst="rect">
            <a:avLst/>
          </a:prstGeom>
        </p:spPr>
        <p:txBody>
          <a:bodyPr anchorCtr="0" anchor="t" bIns="91425" lIns="91425" spcFirstLastPara="1" rIns="91425" wrap="square" tIns="91425">
            <a:noAutofit/>
          </a:bodyPr>
          <a:lstStyle/>
          <a:p>
            <a:pPr indent="-342900" lvl="0" marL="457200" rtl="0" algn="l">
              <a:lnSpc>
                <a:spcPct val="134000"/>
              </a:lnSpc>
              <a:spcBef>
                <a:spcPts val="15"/>
              </a:spcBef>
              <a:spcAft>
                <a:spcPts val="0"/>
              </a:spcAft>
              <a:buClr>
                <a:schemeClr val="dk1"/>
              </a:buClr>
              <a:buSzPts val="1800"/>
              <a:buChar char="●"/>
            </a:pPr>
            <a:r>
              <a:rPr lang="en"/>
              <a:t>Become familiar with criteria for evaluating the assessments.</a:t>
            </a:r>
            <a:endParaRPr i="1"/>
          </a:p>
          <a:p>
            <a:pPr indent="-342900" lvl="0" marL="457200" rtl="0" algn="l">
              <a:lnSpc>
                <a:spcPct val="134000"/>
              </a:lnSpc>
              <a:spcBef>
                <a:spcPts val="15"/>
              </a:spcBef>
              <a:spcAft>
                <a:spcPts val="0"/>
              </a:spcAft>
              <a:buClr>
                <a:schemeClr val="dk1"/>
              </a:buClr>
              <a:buSzPts val="1800"/>
              <a:buChar char="●"/>
            </a:pPr>
            <a:r>
              <a:rPr lang="en"/>
              <a:t>Familiarize yourself with possible models of assessment.</a:t>
            </a:r>
            <a:endParaRPr/>
          </a:p>
          <a:p>
            <a:pPr indent="-342900" lvl="0" marL="457200" rtl="0" algn="l">
              <a:lnSpc>
                <a:spcPct val="134000"/>
              </a:lnSpc>
              <a:spcBef>
                <a:spcPts val="15"/>
              </a:spcBef>
              <a:spcAft>
                <a:spcPts val="0"/>
              </a:spcAft>
              <a:buClr>
                <a:schemeClr val="dk1"/>
              </a:buClr>
              <a:buSzPts val="1800"/>
              <a:buChar char="●"/>
            </a:pPr>
            <a:r>
              <a:rPr lang="en"/>
              <a:t>Discuss the relative merits of each of the assessments, using the selected criteria, and share.</a:t>
            </a:r>
            <a:endParaRPr/>
          </a:p>
          <a:p>
            <a:pPr indent="-342900" lvl="0" marL="457200" rtl="0" algn="l">
              <a:lnSpc>
                <a:spcPct val="134000"/>
              </a:lnSpc>
              <a:spcBef>
                <a:spcPts val="15"/>
              </a:spcBef>
              <a:spcAft>
                <a:spcPts val="0"/>
              </a:spcAft>
              <a:buClr>
                <a:schemeClr val="dk1"/>
              </a:buClr>
              <a:buSzPts val="1800"/>
              <a:buChar char="●"/>
            </a:pPr>
            <a:r>
              <a:rPr lang="en"/>
              <a:t>Follow Up: Design an assessment for your own class, and share it with your peers, along with the</a:t>
            </a:r>
            <a:r>
              <a:rPr lang="en"/>
              <a:t> rationale that guided your thinking. </a:t>
            </a:r>
            <a:endParaRPr/>
          </a:p>
          <a:p>
            <a:pPr indent="0" lvl="0" marL="457200" rtl="0" algn="l">
              <a:lnSpc>
                <a:spcPct val="134000"/>
              </a:lnSpc>
              <a:spcBef>
                <a:spcPts val="15"/>
              </a:spcBef>
              <a:spcAft>
                <a:spcPts val="15"/>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03" name="Google Shape;103;p18"/>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chat, please respond with</a:t>
            </a:r>
            <a:endParaRPr/>
          </a:p>
          <a:p>
            <a:pPr indent="-342900" lvl="0" marL="457200" rtl="0" algn="l">
              <a:spcBef>
                <a:spcPts val="1600"/>
              </a:spcBef>
              <a:spcAft>
                <a:spcPts val="0"/>
              </a:spcAft>
              <a:buSzPts val="1800"/>
              <a:buChar char="●"/>
            </a:pPr>
            <a:r>
              <a:rPr lang="en"/>
              <a:t>Your </a:t>
            </a:r>
            <a:r>
              <a:rPr lang="en"/>
              <a:t>institution</a:t>
            </a:r>
            <a:endParaRPr/>
          </a:p>
          <a:p>
            <a:pPr indent="-342900" lvl="0" marL="457200" rtl="0" algn="l">
              <a:spcBef>
                <a:spcPts val="0"/>
              </a:spcBef>
              <a:spcAft>
                <a:spcPts val="0"/>
              </a:spcAft>
              <a:buSzPts val="1800"/>
              <a:buChar char="●"/>
            </a:pPr>
            <a:r>
              <a:rPr lang="en"/>
              <a:t>Your academic discipline</a:t>
            </a:r>
            <a:endParaRPr/>
          </a:p>
          <a:p>
            <a:pPr indent="-342900" lvl="0" marL="457200" rtl="0" algn="l">
              <a:spcBef>
                <a:spcPts val="0"/>
              </a:spcBef>
              <a:spcAft>
                <a:spcPts val="0"/>
              </a:spcAft>
              <a:buSzPts val="1800"/>
              <a:buChar char="●"/>
            </a:pPr>
            <a:r>
              <a:rPr lang="en"/>
              <a:t>Your biggest struggle in assessing student learning after the move to remote instruction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Guiding principles for evaluating models</a:t>
            </a:r>
            <a:endParaRPr/>
          </a:p>
        </p:txBody>
      </p:sp>
      <p:sp>
        <p:nvSpPr>
          <p:cNvPr id="109" name="Google Shape;109;p19"/>
          <p:cNvSpPr txBox="1"/>
          <p:nvPr>
            <p:ph idx="1" type="body"/>
          </p:nvPr>
        </p:nvSpPr>
        <p:spPr>
          <a:xfrm>
            <a:off x="387900" y="1299300"/>
            <a:ext cx="8368200" cy="326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
              <a:t>Authentic Learning</a:t>
            </a:r>
            <a:r>
              <a:rPr lang="en"/>
              <a:t> - Could students “successfully” complete the activity without having achieved any real learning?</a:t>
            </a:r>
            <a:br>
              <a:rPr lang="en"/>
            </a:br>
            <a:endParaRPr/>
          </a:p>
          <a:p>
            <a:pPr indent="-342900" lvl="0" marL="457200" rtl="0" algn="l">
              <a:spcBef>
                <a:spcPts val="0"/>
              </a:spcBef>
              <a:spcAft>
                <a:spcPts val="0"/>
              </a:spcAft>
              <a:buSzPts val="1800"/>
              <a:buChar char="●"/>
            </a:pPr>
            <a:r>
              <a:rPr b="1" lang="en"/>
              <a:t>Inclusivity</a:t>
            </a:r>
            <a:r>
              <a:rPr lang="en"/>
              <a:t> - Would this technique place unequal burdens on some groups of students?</a:t>
            </a:r>
            <a:br>
              <a:rPr lang="en"/>
            </a:br>
            <a:endParaRPr/>
          </a:p>
          <a:p>
            <a:pPr indent="-342900" lvl="0" marL="457200" rtl="0" algn="l">
              <a:spcBef>
                <a:spcPts val="0"/>
              </a:spcBef>
              <a:spcAft>
                <a:spcPts val="0"/>
              </a:spcAft>
              <a:buSzPts val="1800"/>
              <a:buChar char="●"/>
            </a:pPr>
            <a:r>
              <a:rPr b="1" lang="en"/>
              <a:t>Academic Integrity</a:t>
            </a:r>
            <a:r>
              <a:rPr lang="en"/>
              <a:t> - How “cheat-proof” is this technique? </a:t>
            </a:r>
            <a:br>
              <a:rPr lang="en"/>
            </a:br>
            <a:endParaRPr/>
          </a:p>
          <a:p>
            <a:pPr indent="-342900" lvl="0" marL="457200" rtl="0" algn="l">
              <a:spcBef>
                <a:spcPts val="0"/>
              </a:spcBef>
              <a:spcAft>
                <a:spcPts val="0"/>
              </a:spcAft>
              <a:buSzPts val="1800"/>
              <a:buChar char="●"/>
            </a:pPr>
            <a:r>
              <a:rPr b="1" lang="en"/>
              <a:t>Faculty Time</a:t>
            </a:r>
            <a:r>
              <a:rPr lang="en"/>
              <a:t> - Is this technique unnecessarily time intensive?  </a:t>
            </a:r>
            <a:br>
              <a:rPr lang="en"/>
            </a:br>
            <a:endParaRPr/>
          </a:p>
          <a:p>
            <a:pPr indent="-342900" lvl="0" marL="457200" rtl="0" algn="l">
              <a:spcBef>
                <a:spcPts val="0"/>
              </a:spcBef>
              <a:spcAft>
                <a:spcPts val="0"/>
              </a:spcAft>
              <a:buSzPts val="1800"/>
              <a:buChar char="●"/>
            </a:pPr>
            <a:r>
              <a:rPr lang="en"/>
              <a:t>Others?</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Spot the Error</a:t>
            </a:r>
            <a:endParaRPr/>
          </a:p>
        </p:txBody>
      </p:sp>
      <p:sp>
        <p:nvSpPr>
          <p:cNvPr id="115" name="Google Shape;115;p20"/>
          <p:cNvSpPr txBox="1"/>
          <p:nvPr>
            <p:ph idx="1" type="body"/>
          </p:nvPr>
        </p:nvSpPr>
        <p:spPr>
          <a:xfrm>
            <a:off x="387900" y="1489825"/>
            <a:ext cx="6508200" cy="45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t>An Example from Calculus:</a:t>
            </a:r>
            <a:endParaRPr b="1" sz="2100"/>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grpSp>
        <p:nvGrpSpPr>
          <p:cNvPr id="116" name="Google Shape;116;p20"/>
          <p:cNvGrpSpPr/>
          <p:nvPr/>
        </p:nvGrpSpPr>
        <p:grpSpPr>
          <a:xfrm>
            <a:off x="6342125" y="285750"/>
            <a:ext cx="2299200" cy="2286000"/>
            <a:chOff x="1647650" y="1886275"/>
            <a:chExt cx="2299200" cy="2286000"/>
          </a:xfrm>
        </p:grpSpPr>
        <p:sp>
          <p:nvSpPr>
            <p:cNvPr id="117" name="Google Shape;117;p20"/>
            <p:cNvSpPr/>
            <p:nvPr/>
          </p:nvSpPr>
          <p:spPr>
            <a:xfrm>
              <a:off x="1647650" y="1912825"/>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clock, drawing&#10;&#10;Description automatically generated" id="118" name="Google Shape;118;p20"/>
            <p:cNvPicPr preferRelativeResize="0"/>
            <p:nvPr/>
          </p:nvPicPr>
          <p:blipFill>
            <a:blip r:embed="rId3">
              <a:alphaModFix/>
            </a:blip>
            <a:stretch>
              <a:fillRect/>
            </a:stretch>
          </p:blipFill>
          <p:spPr>
            <a:xfrm>
              <a:off x="1654250" y="1886275"/>
              <a:ext cx="2286000" cy="2286000"/>
            </a:xfrm>
            <a:prstGeom prst="rect">
              <a:avLst/>
            </a:prstGeom>
            <a:noFill/>
            <a:ln>
              <a:noFill/>
            </a:ln>
          </p:spPr>
        </p:pic>
      </p:grpSp>
      <p:pic>
        <p:nvPicPr>
          <p:cNvPr id="119" name="Google Shape;119;p20"/>
          <p:cNvPicPr preferRelativeResize="0"/>
          <p:nvPr/>
        </p:nvPicPr>
        <p:blipFill>
          <a:blip r:embed="rId4">
            <a:alphaModFix/>
          </a:blip>
          <a:stretch>
            <a:fillRect/>
          </a:stretch>
        </p:blipFill>
        <p:spPr>
          <a:xfrm>
            <a:off x="1208550" y="3298625"/>
            <a:ext cx="6726900" cy="800100"/>
          </a:xfrm>
          <a:prstGeom prst="rect">
            <a:avLst/>
          </a:prstGeom>
          <a:noFill/>
          <a:ln>
            <a:noFill/>
          </a:ln>
        </p:spPr>
      </p:pic>
      <p:sp>
        <p:nvSpPr>
          <p:cNvPr id="120" name="Google Shape;120;p20"/>
          <p:cNvSpPr txBox="1"/>
          <p:nvPr/>
        </p:nvSpPr>
        <p:spPr>
          <a:xfrm>
            <a:off x="387900" y="2030725"/>
            <a:ext cx="8310900" cy="903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100">
                <a:solidFill>
                  <a:schemeClr val="dk1"/>
                </a:solidFill>
                <a:latin typeface="Roboto"/>
                <a:ea typeface="Roboto"/>
                <a:cs typeface="Roboto"/>
                <a:sym typeface="Roboto"/>
              </a:rPr>
              <a:t>In your own words, explain what is wrong with the </a:t>
            </a:r>
            <a:br>
              <a:rPr lang="en" sz="2100">
                <a:solidFill>
                  <a:schemeClr val="dk1"/>
                </a:solidFill>
                <a:latin typeface="Roboto"/>
                <a:ea typeface="Roboto"/>
                <a:cs typeface="Roboto"/>
                <a:sym typeface="Roboto"/>
              </a:rPr>
            </a:br>
            <a:r>
              <a:rPr lang="en" sz="2100">
                <a:solidFill>
                  <a:schemeClr val="dk1"/>
                </a:solidFill>
                <a:latin typeface="Roboto"/>
                <a:ea typeface="Roboto"/>
                <a:cs typeface="Roboto"/>
                <a:sym typeface="Roboto"/>
              </a:rPr>
              <a:t>following calculation.</a:t>
            </a:r>
            <a:endParaRPr sz="2100">
              <a:solidFill>
                <a:schemeClr val="dk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1"/>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Spot the Error</a:t>
            </a:r>
            <a:endParaRPr/>
          </a:p>
        </p:txBody>
      </p:sp>
      <p:sp>
        <p:nvSpPr>
          <p:cNvPr id="126" name="Google Shape;126;p21"/>
          <p:cNvSpPr txBox="1"/>
          <p:nvPr>
            <p:ph idx="1" type="body"/>
          </p:nvPr>
        </p:nvSpPr>
        <p:spPr>
          <a:xfrm>
            <a:off x="387900" y="1261225"/>
            <a:ext cx="7746300" cy="613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2100"/>
              <a:t>An Example from Microeconomics</a:t>
            </a:r>
            <a:endParaRPr/>
          </a:p>
        </p:txBody>
      </p:sp>
      <p:grpSp>
        <p:nvGrpSpPr>
          <p:cNvPr id="127" name="Google Shape;127;p21"/>
          <p:cNvGrpSpPr/>
          <p:nvPr/>
        </p:nvGrpSpPr>
        <p:grpSpPr>
          <a:xfrm>
            <a:off x="6342125" y="285750"/>
            <a:ext cx="2299200" cy="2286000"/>
            <a:chOff x="1647650" y="1886275"/>
            <a:chExt cx="2299200" cy="2286000"/>
          </a:xfrm>
        </p:grpSpPr>
        <p:sp>
          <p:nvSpPr>
            <p:cNvPr id="128" name="Google Shape;128;p21"/>
            <p:cNvSpPr/>
            <p:nvPr/>
          </p:nvSpPr>
          <p:spPr>
            <a:xfrm>
              <a:off x="1647650" y="1912825"/>
              <a:ext cx="2299200" cy="223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clock, drawing&#10;&#10;Description automatically generated" id="129" name="Google Shape;129;p21"/>
            <p:cNvPicPr preferRelativeResize="0"/>
            <p:nvPr/>
          </p:nvPicPr>
          <p:blipFill>
            <a:blip r:embed="rId3">
              <a:alphaModFix/>
            </a:blip>
            <a:stretch>
              <a:fillRect/>
            </a:stretch>
          </p:blipFill>
          <p:spPr>
            <a:xfrm>
              <a:off x="1654250" y="1886275"/>
              <a:ext cx="2286000" cy="2286000"/>
            </a:xfrm>
            <a:prstGeom prst="rect">
              <a:avLst/>
            </a:prstGeom>
            <a:noFill/>
            <a:ln>
              <a:noFill/>
            </a:ln>
          </p:spPr>
        </p:pic>
      </p:grpSp>
      <p:grpSp>
        <p:nvGrpSpPr>
          <p:cNvPr id="130" name="Google Shape;130;p21"/>
          <p:cNvGrpSpPr/>
          <p:nvPr/>
        </p:nvGrpSpPr>
        <p:grpSpPr>
          <a:xfrm>
            <a:off x="387900" y="1704088"/>
            <a:ext cx="8756100" cy="2236068"/>
            <a:chOff x="387900" y="1704088"/>
            <a:chExt cx="8756100" cy="2236068"/>
          </a:xfrm>
        </p:grpSpPr>
        <p:sp>
          <p:nvSpPr>
            <p:cNvPr id="131" name="Google Shape;131;p21"/>
            <p:cNvSpPr txBox="1"/>
            <p:nvPr/>
          </p:nvSpPr>
          <p:spPr>
            <a:xfrm>
              <a:off x="387900" y="1704088"/>
              <a:ext cx="8756100" cy="1441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100">
                  <a:solidFill>
                    <a:schemeClr val="dk1"/>
                  </a:solidFill>
                  <a:latin typeface="Roboto"/>
                  <a:ea typeface="Roboto"/>
                  <a:cs typeface="Roboto"/>
                  <a:sym typeface="Roboto"/>
                </a:rPr>
                <a:t>A profit maximizing Monopoly has the following </a:t>
              </a:r>
              <a:br>
                <a:rPr lang="en" sz="2100">
                  <a:solidFill>
                    <a:schemeClr val="dk1"/>
                  </a:solidFill>
                  <a:latin typeface="Roboto"/>
                  <a:ea typeface="Roboto"/>
                  <a:cs typeface="Roboto"/>
                  <a:sym typeface="Roboto"/>
                </a:rPr>
              </a:br>
              <a:r>
                <a:rPr lang="en" sz="2100">
                  <a:solidFill>
                    <a:schemeClr val="dk1"/>
                  </a:solidFill>
                  <a:latin typeface="Roboto"/>
                  <a:ea typeface="Roboto"/>
                  <a:cs typeface="Roboto"/>
                  <a:sym typeface="Roboto"/>
                </a:rPr>
                <a:t>demand, Marginal Revenue, and Marginal Cost </a:t>
              </a:r>
              <a:br>
                <a:rPr lang="en" sz="2100">
                  <a:solidFill>
                    <a:schemeClr val="dk1"/>
                  </a:solidFill>
                  <a:latin typeface="Roboto"/>
                  <a:ea typeface="Roboto"/>
                  <a:cs typeface="Roboto"/>
                  <a:sym typeface="Roboto"/>
                </a:rPr>
              </a:br>
              <a:r>
                <a:rPr lang="en" sz="2100">
                  <a:solidFill>
                    <a:schemeClr val="dk1"/>
                  </a:solidFill>
                  <a:latin typeface="Roboto"/>
                  <a:ea typeface="Roboto"/>
                  <a:cs typeface="Roboto"/>
                  <a:sym typeface="Roboto"/>
                </a:rPr>
                <a:t>equations, where </a:t>
              </a:r>
              <a:r>
                <a:rPr i="1" lang="en" sz="2100">
                  <a:solidFill>
                    <a:schemeClr val="dk1"/>
                  </a:solidFill>
                  <a:latin typeface="Times New Roman"/>
                  <a:ea typeface="Times New Roman"/>
                  <a:cs typeface="Times New Roman"/>
                  <a:sym typeface="Times New Roman"/>
                </a:rPr>
                <a:t>P</a:t>
              </a:r>
              <a:r>
                <a:rPr lang="en" sz="2100">
                  <a:solidFill>
                    <a:schemeClr val="dk1"/>
                  </a:solidFill>
                  <a:latin typeface="Roboto"/>
                  <a:ea typeface="Roboto"/>
                  <a:cs typeface="Roboto"/>
                  <a:sym typeface="Roboto"/>
                </a:rPr>
                <a:t> is Price and </a:t>
              </a:r>
              <a:r>
                <a:rPr i="1" lang="en" sz="2100">
                  <a:solidFill>
                    <a:schemeClr val="dk1"/>
                  </a:solidFill>
                  <a:latin typeface="Times New Roman"/>
                  <a:ea typeface="Times New Roman"/>
                  <a:cs typeface="Times New Roman"/>
                  <a:sym typeface="Times New Roman"/>
                </a:rPr>
                <a:t>Q</a:t>
              </a:r>
              <a:r>
                <a:rPr lang="en" sz="2100">
                  <a:solidFill>
                    <a:schemeClr val="dk1"/>
                  </a:solidFill>
                  <a:latin typeface="Roboto"/>
                  <a:ea typeface="Roboto"/>
                  <a:cs typeface="Roboto"/>
                  <a:sym typeface="Roboto"/>
                </a:rPr>
                <a:t> is quantity. Find the P and Q that maximize profit</a:t>
              </a:r>
              <a:endParaRPr sz="2100">
                <a:solidFill>
                  <a:schemeClr val="dk1"/>
                </a:solidFill>
                <a:latin typeface="Roboto"/>
                <a:ea typeface="Roboto"/>
                <a:cs typeface="Roboto"/>
                <a:sym typeface="Roboto"/>
              </a:endParaRPr>
            </a:p>
          </p:txBody>
        </p:sp>
        <p:pic>
          <p:nvPicPr>
            <p:cNvPr id="132" name="Google Shape;132;p21"/>
            <p:cNvPicPr preferRelativeResize="0"/>
            <p:nvPr/>
          </p:nvPicPr>
          <p:blipFill>
            <a:blip r:embed="rId4">
              <a:alphaModFix/>
            </a:blip>
            <a:stretch>
              <a:fillRect/>
            </a:stretch>
          </p:blipFill>
          <p:spPr>
            <a:xfrm>
              <a:off x="457950" y="3673934"/>
              <a:ext cx="1752600" cy="266218"/>
            </a:xfrm>
            <a:prstGeom prst="rect">
              <a:avLst/>
            </a:prstGeom>
            <a:noFill/>
            <a:ln>
              <a:noFill/>
            </a:ln>
          </p:spPr>
        </p:pic>
        <p:pic>
          <p:nvPicPr>
            <p:cNvPr id="133" name="Google Shape;133;p21"/>
            <p:cNvPicPr preferRelativeResize="0"/>
            <p:nvPr/>
          </p:nvPicPr>
          <p:blipFill>
            <a:blip r:embed="rId5">
              <a:alphaModFix/>
            </a:blip>
            <a:stretch>
              <a:fillRect/>
            </a:stretch>
          </p:blipFill>
          <p:spPr>
            <a:xfrm>
              <a:off x="3013350" y="3673931"/>
              <a:ext cx="1863631" cy="266225"/>
            </a:xfrm>
            <a:prstGeom prst="rect">
              <a:avLst/>
            </a:prstGeom>
            <a:noFill/>
            <a:ln>
              <a:noFill/>
            </a:ln>
          </p:spPr>
        </p:pic>
        <p:pic>
          <p:nvPicPr>
            <p:cNvPr id="134" name="Google Shape;134;p21"/>
            <p:cNvPicPr preferRelativeResize="0"/>
            <p:nvPr/>
          </p:nvPicPr>
          <p:blipFill>
            <a:blip r:embed="rId6">
              <a:alphaModFix/>
            </a:blip>
            <a:stretch>
              <a:fillRect/>
            </a:stretch>
          </p:blipFill>
          <p:spPr>
            <a:xfrm>
              <a:off x="6727575" y="3673931"/>
              <a:ext cx="940665" cy="266225"/>
            </a:xfrm>
            <a:prstGeom prst="rect">
              <a:avLst/>
            </a:prstGeom>
            <a:noFill/>
            <a:ln>
              <a:noFill/>
            </a:ln>
          </p:spPr>
        </p:pic>
        <p:sp>
          <p:nvSpPr>
            <p:cNvPr id="135" name="Google Shape;135;p21"/>
            <p:cNvSpPr txBox="1"/>
            <p:nvPr/>
          </p:nvSpPr>
          <p:spPr>
            <a:xfrm>
              <a:off x="6546900" y="3173000"/>
              <a:ext cx="1993200" cy="47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FFFFFF"/>
                  </a:solidFill>
                  <a:latin typeface="Roboto"/>
                  <a:ea typeface="Roboto"/>
                  <a:cs typeface="Roboto"/>
                  <a:sym typeface="Roboto"/>
                </a:rPr>
                <a:t>Marginal Cost:</a:t>
              </a:r>
              <a:endParaRPr sz="2100">
                <a:solidFill>
                  <a:srgbClr val="FFFFFF"/>
                </a:solidFill>
                <a:latin typeface="Roboto"/>
                <a:ea typeface="Roboto"/>
                <a:cs typeface="Roboto"/>
                <a:sym typeface="Roboto"/>
              </a:endParaRPr>
            </a:p>
          </p:txBody>
        </p:sp>
        <p:sp>
          <p:nvSpPr>
            <p:cNvPr id="136" name="Google Shape;136;p21"/>
            <p:cNvSpPr txBox="1"/>
            <p:nvPr/>
          </p:nvSpPr>
          <p:spPr>
            <a:xfrm>
              <a:off x="2914650" y="3173000"/>
              <a:ext cx="2495400" cy="36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FFFFFF"/>
                  </a:solidFill>
                  <a:latin typeface="Roboto"/>
                  <a:ea typeface="Roboto"/>
                  <a:cs typeface="Roboto"/>
                  <a:sym typeface="Roboto"/>
                </a:rPr>
                <a:t>Marginal Revenue:</a:t>
              </a:r>
              <a:endParaRPr sz="2100">
                <a:solidFill>
                  <a:srgbClr val="FFFFFF"/>
                </a:solidFill>
                <a:latin typeface="Roboto"/>
                <a:ea typeface="Roboto"/>
                <a:cs typeface="Roboto"/>
                <a:sym typeface="Roboto"/>
              </a:endParaRPr>
            </a:p>
          </p:txBody>
        </p:sp>
        <p:sp>
          <p:nvSpPr>
            <p:cNvPr id="137" name="Google Shape;137;p21"/>
            <p:cNvSpPr txBox="1"/>
            <p:nvPr/>
          </p:nvSpPr>
          <p:spPr>
            <a:xfrm>
              <a:off x="387900" y="3173000"/>
              <a:ext cx="1389900" cy="36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FFFFFF"/>
                  </a:solidFill>
                  <a:latin typeface="Roboto"/>
                  <a:ea typeface="Roboto"/>
                  <a:cs typeface="Roboto"/>
                  <a:sym typeface="Roboto"/>
                </a:rPr>
                <a:t>Demand:</a:t>
              </a:r>
              <a:endParaRPr sz="2100">
                <a:solidFill>
                  <a:srgbClr val="FFFFFF"/>
                </a:solidFill>
                <a:latin typeface="Roboto"/>
                <a:ea typeface="Roboto"/>
                <a:cs typeface="Roboto"/>
                <a:sym typeface="Roboto"/>
              </a:endParaRPr>
            </a:p>
          </p:txBody>
        </p:sp>
      </p:grpSp>
      <p:pic>
        <p:nvPicPr>
          <p:cNvPr id="138" name="Google Shape;138;p21"/>
          <p:cNvPicPr preferRelativeResize="0"/>
          <p:nvPr/>
        </p:nvPicPr>
        <p:blipFill>
          <a:blip r:embed="rId7">
            <a:alphaModFix/>
          </a:blip>
          <a:stretch>
            <a:fillRect/>
          </a:stretch>
        </p:blipFill>
        <p:spPr>
          <a:xfrm>
            <a:off x="2852630" y="4082875"/>
            <a:ext cx="3438739" cy="266225"/>
          </a:xfrm>
          <a:prstGeom prst="rect">
            <a:avLst/>
          </a:prstGeom>
          <a:noFill/>
          <a:ln>
            <a:noFill/>
          </a:ln>
        </p:spPr>
      </p:pic>
      <p:pic>
        <p:nvPicPr>
          <p:cNvPr id="139" name="Google Shape;139;p21"/>
          <p:cNvPicPr preferRelativeResize="0"/>
          <p:nvPr/>
        </p:nvPicPr>
        <p:blipFill>
          <a:blip r:embed="rId8">
            <a:alphaModFix/>
          </a:blip>
          <a:stretch>
            <a:fillRect/>
          </a:stretch>
        </p:blipFill>
        <p:spPr>
          <a:xfrm>
            <a:off x="152400" y="4953000"/>
            <a:ext cx="304800" cy="38100"/>
          </a:xfrm>
          <a:prstGeom prst="rect">
            <a:avLst/>
          </a:prstGeom>
          <a:noFill/>
          <a:ln>
            <a:noFill/>
          </a:ln>
        </p:spPr>
      </p:pic>
      <p:pic>
        <p:nvPicPr>
          <p:cNvPr id="140" name="Google Shape;140;p21"/>
          <p:cNvPicPr preferRelativeResize="0"/>
          <p:nvPr/>
        </p:nvPicPr>
        <p:blipFill>
          <a:blip r:embed="rId9">
            <a:alphaModFix/>
          </a:blip>
          <a:stretch>
            <a:fillRect/>
          </a:stretch>
        </p:blipFill>
        <p:spPr>
          <a:xfrm>
            <a:off x="2948940" y="4581173"/>
            <a:ext cx="3246120" cy="31049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778D7446658246AC400719AE4CF995" ma:contentTypeVersion="12" ma:contentTypeDescription="Create a new document." ma:contentTypeScope="" ma:versionID="659af0db87a013ff19a309d540f35e68">
  <xsd:schema xmlns:xsd="http://www.w3.org/2001/XMLSchema" xmlns:xs="http://www.w3.org/2001/XMLSchema" xmlns:p="http://schemas.microsoft.com/office/2006/metadata/properties" xmlns:ns2="6b05f372-6734-42fd-a00a-1c04223eba4d" xmlns:ns3="14ef9fcd-6c9f-4a48-9c40-7864aaf70f38" targetNamespace="http://schemas.microsoft.com/office/2006/metadata/properties" ma:root="true" ma:fieldsID="f24dc5797d29fbef8fb1de2ce3777bf0" ns2:_="" ns3:_="">
    <xsd:import namespace="6b05f372-6734-42fd-a00a-1c04223eba4d"/>
    <xsd:import namespace="14ef9fcd-6c9f-4a48-9c40-7864aaf70f3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05f372-6734-42fd-a00a-1c04223eba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ef9fcd-6c9f-4a48-9c40-7864aaf70f3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E334D6-5A97-48DD-8CCD-A240209E860D}"/>
</file>

<file path=customXml/itemProps2.xml><?xml version="1.0" encoding="utf-8"?>
<ds:datastoreItem xmlns:ds="http://schemas.openxmlformats.org/officeDocument/2006/customXml" ds:itemID="{8795E966-786D-4A60-A182-6DB9FE4C5FBD}"/>
</file>

<file path=customXml/itemProps3.xml><?xml version="1.0" encoding="utf-8"?>
<ds:datastoreItem xmlns:ds="http://schemas.openxmlformats.org/officeDocument/2006/customXml" ds:itemID="{27BD236E-DC4A-4B77-B6C5-4D2A34A32650}"/>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0x01010098778D7446658246AC400719AE4CF995</vt:lpwstr>
  </property>
</Properties>
</file>